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5"/>
  </p:notesMasterIdLst>
  <p:handoutMasterIdLst>
    <p:handoutMasterId r:id="rId26"/>
  </p:handoutMasterIdLst>
  <p:sldIdLst>
    <p:sldId id="256" r:id="rId5"/>
    <p:sldId id="257" r:id="rId6"/>
    <p:sldId id="264" r:id="rId7"/>
    <p:sldId id="268" r:id="rId8"/>
    <p:sldId id="269" r:id="rId9"/>
    <p:sldId id="270" r:id="rId10"/>
    <p:sldId id="271" r:id="rId11"/>
    <p:sldId id="272" r:id="rId12"/>
    <p:sldId id="273" r:id="rId13"/>
    <p:sldId id="274" r:id="rId14"/>
    <p:sldId id="275" r:id="rId15"/>
    <p:sldId id="276" r:id="rId16"/>
    <p:sldId id="277" r:id="rId17"/>
    <p:sldId id="278" r:id="rId18"/>
    <p:sldId id="279" r:id="rId19"/>
    <p:sldId id="280" r:id="rId20"/>
    <p:sldId id="281" r:id="rId21"/>
    <p:sldId id="283" r:id="rId22"/>
    <p:sldId id="282" r:id="rId23"/>
    <p:sldId id="267" r:id="rId2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30">
          <p15:clr>
            <a:srgbClr val="A4A3A4"/>
          </p15:clr>
        </p15:guide>
        <p15:guide id="2" pos="3108">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B85"/>
    <a:srgbClr val="D47D2D"/>
    <a:srgbClr val="333333"/>
    <a:srgbClr val="4C4C4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D67925-99EB-E14D-998B-54C999F4A02B}" v="68" dt="2024-06-07T20:41:56.9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2"/>
    <p:restoredTop sz="96061"/>
  </p:normalViewPr>
  <p:slideViewPr>
    <p:cSldViewPr snapToGrid="0" snapToObjects="1" showGuides="1">
      <p:cViewPr varScale="1">
        <p:scale>
          <a:sx n="124" d="100"/>
          <a:sy n="124" d="100"/>
        </p:scale>
        <p:origin x="176" y="872"/>
      </p:cViewPr>
      <p:guideLst>
        <p:guide orient="horz" pos="2930"/>
        <p:guide pos="3108"/>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snapToGrid="0" snapToObjects="1">
      <p:cViewPr varScale="1">
        <p:scale>
          <a:sx n="54" d="100"/>
          <a:sy n="54" d="100"/>
        </p:scale>
        <p:origin x="3042"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sa Brinn" userId="bafe5d1c-4d4c-48e4-9ccd-faf5b27ea7e7" providerId="ADAL" clId="{97D67925-99EB-E14D-998B-54C999F4A02B}"/>
    <pc:docChg chg="undo custSel modSld">
      <pc:chgData name="Lisa Brinn" userId="bafe5d1c-4d4c-48e4-9ccd-faf5b27ea7e7" providerId="ADAL" clId="{97D67925-99EB-E14D-998B-54C999F4A02B}" dt="2024-06-07T20:41:56.901" v="77"/>
      <pc:docMkLst>
        <pc:docMk/>
      </pc:docMkLst>
      <pc:sldChg chg="modAnim">
        <pc:chgData name="Lisa Brinn" userId="bafe5d1c-4d4c-48e4-9ccd-faf5b27ea7e7" providerId="ADAL" clId="{97D67925-99EB-E14D-998B-54C999F4A02B}" dt="2024-06-07T20:39:57.847" v="20"/>
        <pc:sldMkLst>
          <pc:docMk/>
          <pc:sldMk cId="1703721879" sldId="264"/>
        </pc:sldMkLst>
      </pc:sldChg>
      <pc:sldChg chg="modAnim">
        <pc:chgData name="Lisa Brinn" userId="bafe5d1c-4d4c-48e4-9ccd-faf5b27ea7e7" providerId="ADAL" clId="{97D67925-99EB-E14D-998B-54C999F4A02B}" dt="2024-06-07T20:40:10.982" v="26"/>
        <pc:sldMkLst>
          <pc:docMk/>
          <pc:sldMk cId="838820220" sldId="268"/>
        </pc:sldMkLst>
      </pc:sldChg>
      <pc:sldChg chg="modAnim">
        <pc:chgData name="Lisa Brinn" userId="bafe5d1c-4d4c-48e4-9ccd-faf5b27ea7e7" providerId="ADAL" clId="{97D67925-99EB-E14D-998B-54C999F4A02B}" dt="2024-06-07T20:40:19.585" v="30"/>
        <pc:sldMkLst>
          <pc:docMk/>
          <pc:sldMk cId="242047202" sldId="269"/>
        </pc:sldMkLst>
      </pc:sldChg>
      <pc:sldChg chg="modAnim">
        <pc:chgData name="Lisa Brinn" userId="bafe5d1c-4d4c-48e4-9ccd-faf5b27ea7e7" providerId="ADAL" clId="{97D67925-99EB-E14D-998B-54C999F4A02B}" dt="2024-06-07T20:40:26.071" v="33"/>
        <pc:sldMkLst>
          <pc:docMk/>
          <pc:sldMk cId="4223359588" sldId="270"/>
        </pc:sldMkLst>
      </pc:sldChg>
      <pc:sldChg chg="modAnim">
        <pc:chgData name="Lisa Brinn" userId="bafe5d1c-4d4c-48e4-9ccd-faf5b27ea7e7" providerId="ADAL" clId="{97D67925-99EB-E14D-998B-54C999F4A02B}" dt="2024-06-07T20:40:33.404" v="34"/>
        <pc:sldMkLst>
          <pc:docMk/>
          <pc:sldMk cId="1853172956" sldId="271"/>
        </pc:sldMkLst>
      </pc:sldChg>
      <pc:sldChg chg="modAnim">
        <pc:chgData name="Lisa Brinn" userId="bafe5d1c-4d4c-48e4-9ccd-faf5b27ea7e7" providerId="ADAL" clId="{97D67925-99EB-E14D-998B-54C999F4A02B}" dt="2024-06-07T20:40:43.048" v="39"/>
        <pc:sldMkLst>
          <pc:docMk/>
          <pc:sldMk cId="4127692860" sldId="272"/>
        </pc:sldMkLst>
      </pc:sldChg>
      <pc:sldChg chg="modAnim">
        <pc:chgData name="Lisa Brinn" userId="bafe5d1c-4d4c-48e4-9ccd-faf5b27ea7e7" providerId="ADAL" clId="{97D67925-99EB-E14D-998B-54C999F4A02B}" dt="2024-06-07T20:40:51.257" v="41"/>
        <pc:sldMkLst>
          <pc:docMk/>
          <pc:sldMk cId="335118333" sldId="273"/>
        </pc:sldMkLst>
      </pc:sldChg>
      <pc:sldChg chg="modAnim">
        <pc:chgData name="Lisa Brinn" userId="bafe5d1c-4d4c-48e4-9ccd-faf5b27ea7e7" providerId="ADAL" clId="{97D67925-99EB-E14D-998B-54C999F4A02B}" dt="2024-06-07T20:40:57.349" v="42"/>
        <pc:sldMkLst>
          <pc:docMk/>
          <pc:sldMk cId="982221923" sldId="274"/>
        </pc:sldMkLst>
      </pc:sldChg>
      <pc:sldChg chg="modAnim">
        <pc:chgData name="Lisa Brinn" userId="bafe5d1c-4d4c-48e4-9ccd-faf5b27ea7e7" providerId="ADAL" clId="{97D67925-99EB-E14D-998B-54C999F4A02B}" dt="2024-06-07T20:41:10.845" v="46"/>
        <pc:sldMkLst>
          <pc:docMk/>
          <pc:sldMk cId="3345591981" sldId="275"/>
        </pc:sldMkLst>
      </pc:sldChg>
      <pc:sldChg chg="modAnim">
        <pc:chgData name="Lisa Brinn" userId="bafe5d1c-4d4c-48e4-9ccd-faf5b27ea7e7" providerId="ADAL" clId="{97D67925-99EB-E14D-998B-54C999F4A02B}" dt="2024-06-07T20:41:16.166" v="47"/>
        <pc:sldMkLst>
          <pc:docMk/>
          <pc:sldMk cId="1499287299" sldId="276"/>
        </pc:sldMkLst>
      </pc:sldChg>
      <pc:sldChg chg="modAnim">
        <pc:chgData name="Lisa Brinn" userId="bafe5d1c-4d4c-48e4-9ccd-faf5b27ea7e7" providerId="ADAL" clId="{97D67925-99EB-E14D-998B-54C999F4A02B}" dt="2024-06-07T20:41:21.731" v="50"/>
        <pc:sldMkLst>
          <pc:docMk/>
          <pc:sldMk cId="1068121840" sldId="277"/>
        </pc:sldMkLst>
      </pc:sldChg>
      <pc:sldChg chg="modAnim">
        <pc:chgData name="Lisa Brinn" userId="bafe5d1c-4d4c-48e4-9ccd-faf5b27ea7e7" providerId="ADAL" clId="{97D67925-99EB-E14D-998B-54C999F4A02B}" dt="2024-06-07T20:41:27.002" v="52"/>
        <pc:sldMkLst>
          <pc:docMk/>
          <pc:sldMk cId="2887718810" sldId="278"/>
        </pc:sldMkLst>
      </pc:sldChg>
      <pc:sldChg chg="addSp modSp mod modAnim">
        <pc:chgData name="Lisa Brinn" userId="bafe5d1c-4d4c-48e4-9ccd-faf5b27ea7e7" providerId="ADAL" clId="{97D67925-99EB-E14D-998B-54C999F4A02B}" dt="2024-06-07T20:41:33.095" v="56"/>
        <pc:sldMkLst>
          <pc:docMk/>
          <pc:sldMk cId="476123021" sldId="279"/>
        </pc:sldMkLst>
        <pc:spChg chg="mod">
          <ac:chgData name="Lisa Brinn" userId="bafe5d1c-4d4c-48e4-9ccd-faf5b27ea7e7" providerId="ADAL" clId="{97D67925-99EB-E14D-998B-54C999F4A02B}" dt="2024-06-07T19:04:30.695" v="11" actId="1076"/>
          <ac:spMkLst>
            <pc:docMk/>
            <pc:sldMk cId="476123021" sldId="279"/>
            <ac:spMk id="9" creationId="{00000000-0000-0000-0000-000000000000}"/>
          </ac:spMkLst>
        </pc:spChg>
        <pc:picChg chg="add mod">
          <ac:chgData name="Lisa Brinn" userId="bafe5d1c-4d4c-48e4-9ccd-faf5b27ea7e7" providerId="ADAL" clId="{97D67925-99EB-E14D-998B-54C999F4A02B}" dt="2024-06-07T19:04:32.933" v="14" actId="14100"/>
          <ac:picMkLst>
            <pc:docMk/>
            <pc:sldMk cId="476123021" sldId="279"/>
            <ac:picMk id="2" creationId="{5A5F6124-DA06-CFAD-22CD-EACAF6BD55B3}"/>
          </ac:picMkLst>
        </pc:picChg>
      </pc:sldChg>
      <pc:sldChg chg="modAnim">
        <pc:chgData name="Lisa Brinn" userId="bafe5d1c-4d4c-48e4-9ccd-faf5b27ea7e7" providerId="ADAL" clId="{97D67925-99EB-E14D-998B-54C999F4A02B}" dt="2024-06-07T20:41:40.841" v="62"/>
        <pc:sldMkLst>
          <pc:docMk/>
          <pc:sldMk cId="1526501735" sldId="280"/>
        </pc:sldMkLst>
      </pc:sldChg>
      <pc:sldChg chg="modAnim">
        <pc:chgData name="Lisa Brinn" userId="bafe5d1c-4d4c-48e4-9ccd-faf5b27ea7e7" providerId="ADAL" clId="{97D67925-99EB-E14D-998B-54C999F4A02B}" dt="2024-06-07T20:41:56.901" v="77"/>
        <pc:sldMkLst>
          <pc:docMk/>
          <pc:sldMk cId="641637459" sldId="282"/>
        </pc:sldMkLst>
      </pc:sldChg>
      <pc:sldChg chg="modAnim">
        <pc:chgData name="Lisa Brinn" userId="bafe5d1c-4d4c-48e4-9ccd-faf5b27ea7e7" providerId="ADAL" clId="{97D67925-99EB-E14D-998B-54C999F4A02B}" dt="2024-06-07T20:41:50.630" v="72"/>
        <pc:sldMkLst>
          <pc:docMk/>
          <pc:sldMk cId="2147875815" sldId="28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5C1514B-0E9E-DF47-ABD7-735617E8DB4B}" type="datetimeFigureOut">
              <a:rPr lang="en-US" smtClean="0"/>
              <a:t>6/7/24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523E380-D26C-E147-B5AD-774327BCE42A}" type="slidenum">
              <a:rPr lang="en-US" smtClean="0"/>
              <a:t>‹#›</a:t>
            </a:fld>
            <a:endParaRPr lang="en-US"/>
          </a:p>
        </p:txBody>
      </p:sp>
    </p:spTree>
    <p:extLst>
      <p:ext uri="{BB962C8B-B14F-4D97-AF65-F5344CB8AC3E}">
        <p14:creationId xmlns:p14="http://schemas.microsoft.com/office/powerpoint/2010/main" val="370458630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CCAC97-28E3-B544-BBC5-A16226F97095}" type="datetimeFigureOut">
              <a:rPr lang="en-US" smtClean="0"/>
              <a:t>6/7/24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D77C046-1F7E-6F41-B297-223915468B8E}" type="slidenum">
              <a:rPr lang="en-US" smtClean="0"/>
              <a:t>‹#›</a:t>
            </a:fld>
            <a:endParaRPr lang="en-US"/>
          </a:p>
        </p:txBody>
      </p:sp>
    </p:spTree>
    <p:extLst>
      <p:ext uri="{BB962C8B-B14F-4D97-AF65-F5344CB8AC3E}">
        <p14:creationId xmlns:p14="http://schemas.microsoft.com/office/powerpoint/2010/main" val="186604773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D77C046-1F7E-6F41-B297-223915468B8E}" type="slidenum">
              <a:rPr lang="en-US" smtClean="0"/>
              <a:t>1</a:t>
            </a:fld>
            <a:endParaRPr lang="en-US"/>
          </a:p>
        </p:txBody>
      </p:sp>
    </p:spTree>
    <p:extLst>
      <p:ext uri="{BB962C8B-B14F-4D97-AF65-F5344CB8AC3E}">
        <p14:creationId xmlns:p14="http://schemas.microsoft.com/office/powerpoint/2010/main" val="290731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effectLst/>
                <a:latin typeface="Constantia" panose="02030602050306030303" pitchFamily="18" charset="0"/>
                <a:ea typeface="Calibri" panose="020F0502020204030204" pitchFamily="34" charset="0"/>
                <a:cs typeface="Arial" panose="020B0604020202020204" pitchFamily="34" charset="0"/>
              </a:rPr>
              <a:t>The confidence, for some students, came from hearing other students asking the same questions that they wanted to ask and would not have had the courage to ask if they were alone in a tight office space just with their professor. This situation demonstrated to these same, fearful students, how their peers had the same concerns they had, proving to them that their quest</a:t>
            </a:r>
            <a:r>
              <a:rPr lang="en-US" sz="1200" dirty="0">
                <a:effectLst/>
                <a:latin typeface="Constantia" panose="02030602050306030303" pitchFamily="18" charset="0"/>
                <a:ea typeface="Constantia" panose="02030602050306030303" pitchFamily="18" charset="0"/>
                <a:cs typeface="Constantia" panose="02030602050306030303" pitchFamily="18" charset="0"/>
              </a:rPr>
              <a:t>ion was not a “stupid question”, like one student said. This approach led them to overcome their fear of asking questions, as they would start complementing other students' questions. Over time, they felt confident to ask their own questions as they understood that this behavior did not mean that they were not smart.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5D77C046-1F7E-6F41-B297-223915468B8E}" type="slidenum">
              <a:rPr lang="en-US" smtClean="0"/>
              <a:t>10</a:t>
            </a:fld>
            <a:endParaRPr lang="en-US"/>
          </a:p>
        </p:txBody>
      </p:sp>
    </p:spTree>
    <p:extLst>
      <p:ext uri="{BB962C8B-B14F-4D97-AF65-F5344CB8AC3E}">
        <p14:creationId xmlns:p14="http://schemas.microsoft.com/office/powerpoint/2010/main" val="691651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effectLst/>
                <a:latin typeface="Constantia" panose="02030602050306030303" pitchFamily="18" charset="0"/>
                <a:ea typeface="Calibri" panose="020F0502020204030204" pitchFamily="34" charset="0"/>
                <a:cs typeface="Arial" panose="020B0604020202020204" pitchFamily="34" charset="0"/>
              </a:rPr>
              <a:t>Yes, the name happy hours instead of office hours, made it less formal and more welcoming in the students' view. However, it did not stop there. Students felt that being in a bigger space, the human anatomy dry lab, instead of the professor’s office, made it more inviting to them and less intimidating, therefore increasing students’ attendance. The confidence, for some students, came from hearing other students asking the same questions that they wanted to ask and would not have had the courage to ask if they were alone in a tight office space just with their professor. This situation demonstrated to these same, fearful students, how their peers had the same concerns they had, proving to them that their quest</a:t>
            </a:r>
            <a:r>
              <a:rPr lang="en-US" sz="1200" dirty="0">
                <a:effectLst/>
                <a:latin typeface="Constantia" panose="02030602050306030303" pitchFamily="18" charset="0"/>
                <a:ea typeface="Constantia" panose="02030602050306030303" pitchFamily="18" charset="0"/>
                <a:cs typeface="Constantia" panose="02030602050306030303" pitchFamily="18" charset="0"/>
              </a:rPr>
              <a:t>ion was not a “stupid question”, like one student said. This approach led them to overcome their fear of asking questions, as they would start complementing other students' questions. Over time, they felt confident to ask their own questions as they understood that this behavior did not mean that they were not smart.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5D77C046-1F7E-6F41-B297-223915468B8E}" type="slidenum">
              <a:rPr lang="en-US" smtClean="0"/>
              <a:t>11</a:t>
            </a:fld>
            <a:endParaRPr lang="en-US"/>
          </a:p>
        </p:txBody>
      </p:sp>
    </p:spTree>
    <p:extLst>
      <p:ext uri="{BB962C8B-B14F-4D97-AF65-F5344CB8AC3E}">
        <p14:creationId xmlns:p14="http://schemas.microsoft.com/office/powerpoint/2010/main" val="18395031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effectLst/>
                <a:latin typeface="Constantia" panose="02030602050306030303" pitchFamily="18" charset="0"/>
                <a:ea typeface="Constantia" panose="02030602050306030303" pitchFamily="18" charset="0"/>
                <a:cs typeface="Constantia" panose="02030602050306030303" pitchFamily="18" charset="0"/>
              </a:rPr>
              <a:t>This larger space and the presence of several students also made some feel like they were not attending office hours; that instead, they were attending an extension of the lecture and/or lab, as one student said: “more like a bonus class time rather than office time”. As they had the anatomical models to study and the professors available to them in case they needed us, not only with regard</a:t>
            </a:r>
            <a:r>
              <a:rPr lang="en-US" sz="1200" dirty="0">
                <a:effectLst/>
                <a:latin typeface="Constantia" panose="02030602050306030303" pitchFamily="18" charset="0"/>
                <a:ea typeface="Calibri" panose="020F0502020204030204" pitchFamily="34" charset="0"/>
                <a:cs typeface="Arial" panose="020B0604020202020204" pitchFamily="34" charset="0"/>
              </a:rPr>
              <a:t>s to the lab, but the lecture as well.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5D77C046-1F7E-6F41-B297-223915468B8E}" type="slidenum">
              <a:rPr lang="en-US" smtClean="0"/>
              <a:t>12</a:t>
            </a:fld>
            <a:endParaRPr lang="en-US"/>
          </a:p>
        </p:txBody>
      </p:sp>
    </p:spTree>
    <p:extLst>
      <p:ext uri="{BB962C8B-B14F-4D97-AF65-F5344CB8AC3E}">
        <p14:creationId xmlns:p14="http://schemas.microsoft.com/office/powerpoint/2010/main" val="10435454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effectLst/>
                <a:latin typeface="Constantia" panose="02030602050306030303" pitchFamily="18" charset="0"/>
                <a:ea typeface="Calibri" panose="020F0502020204030204" pitchFamily="34" charset="0"/>
                <a:cs typeface="Arial" panose="020B0604020202020204" pitchFamily="34" charset="0"/>
              </a:rPr>
              <a:t>Another important factor that students mentioned was the fact that they used this meeting time to connect not only with the professors, but with their peers as well. As one student said: “in happy hours you make friends…. It is like a support mechanism”. Our happy hours created a relaxed atmosphere where students felt comfortable and eager to talk to others, even about other things besides human anatomy. However, social networking is one that we can’t emphasize enough, especially after COVID, when students felt very isolated and maybe did not know how to socialize again in these new circumstances. As one student said: coming to these happy hours gives us a “sense of community”, a feeling like they belong, like they deserve to be there. </a:t>
            </a:r>
            <a:endParaRPr lang="en-US" dirty="0"/>
          </a:p>
        </p:txBody>
      </p:sp>
      <p:sp>
        <p:nvSpPr>
          <p:cNvPr id="4" name="Slide Number Placeholder 3"/>
          <p:cNvSpPr>
            <a:spLocks noGrp="1"/>
          </p:cNvSpPr>
          <p:nvPr>
            <p:ph type="sldNum" sz="quarter" idx="10"/>
          </p:nvPr>
        </p:nvSpPr>
        <p:spPr/>
        <p:txBody>
          <a:bodyPr/>
          <a:lstStyle/>
          <a:p>
            <a:fld id="{5D77C046-1F7E-6F41-B297-223915468B8E}" type="slidenum">
              <a:rPr lang="en-US" smtClean="0"/>
              <a:t>13</a:t>
            </a:fld>
            <a:endParaRPr lang="en-US"/>
          </a:p>
        </p:txBody>
      </p:sp>
    </p:spTree>
    <p:extLst>
      <p:ext uri="{BB962C8B-B14F-4D97-AF65-F5344CB8AC3E}">
        <p14:creationId xmlns:p14="http://schemas.microsoft.com/office/powerpoint/2010/main" val="26793362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effectLst/>
                <a:latin typeface="Constantia" panose="02030602050306030303" pitchFamily="18" charset="0"/>
                <a:ea typeface="Calibri" panose="020F0502020204030204" pitchFamily="34" charset="0"/>
                <a:cs typeface="Arial" panose="020B0604020202020204" pitchFamily="34" charset="0"/>
              </a:rPr>
              <a:t>And when you teach others or learn from others it gives the students a different perspective of how to learn the same material. It makes it easier to learn and understand the difficult concepts.</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5D77C046-1F7E-6F41-B297-223915468B8E}" type="slidenum">
              <a:rPr lang="en-US" smtClean="0"/>
              <a:t>14</a:t>
            </a:fld>
            <a:endParaRPr lang="en-US"/>
          </a:p>
        </p:txBody>
      </p:sp>
    </p:spTree>
    <p:extLst>
      <p:ext uri="{BB962C8B-B14F-4D97-AF65-F5344CB8AC3E}">
        <p14:creationId xmlns:p14="http://schemas.microsoft.com/office/powerpoint/2010/main" val="39183420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effectLst/>
                <a:latin typeface="Constantia" panose="02030602050306030303" pitchFamily="18" charset="0"/>
                <a:ea typeface="Calibri" panose="020F0502020204030204" pitchFamily="34" charset="0"/>
                <a:cs typeface="Arial" panose="020B0604020202020204" pitchFamily="34" charset="0"/>
              </a:rPr>
              <a:t>We realized that some students walked into happy hours without questions, but to meet with their classmates. This meeting permitted them to study for the anatomy course, study for any other course, or just to socialize. Since it is not a crowded space and students are not being disrupted by other students trying to enter a small space, they felt comfortable attending. As one student said: “what I like is the pace of happy hours. You can go at your own pace”. It just made us realize that if students are attending and going at their own pace that they feel committed and comfortable to attend.</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5D77C046-1F7E-6F41-B297-223915468B8E}" type="slidenum">
              <a:rPr lang="en-US" smtClean="0"/>
              <a:t>15</a:t>
            </a:fld>
            <a:endParaRPr lang="en-US"/>
          </a:p>
        </p:txBody>
      </p:sp>
    </p:spTree>
    <p:extLst>
      <p:ext uri="{BB962C8B-B14F-4D97-AF65-F5344CB8AC3E}">
        <p14:creationId xmlns:p14="http://schemas.microsoft.com/office/powerpoint/2010/main" val="20110009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a:effectLst/>
                <a:latin typeface="Constantia" panose="02030602050306030303" pitchFamily="18" charset="0"/>
                <a:ea typeface="Calibri" panose="020F0502020204030204" pitchFamily="34" charset="0"/>
                <a:cs typeface="Arial" panose="020B0604020202020204" pitchFamily="34" charset="0"/>
              </a:rPr>
              <a:t>Some researchers believe that students need specific guidance of what office hours are intended to do (Smith et al, 2017). While others believe that office hours should have a guided purpose, because invoking uncertainty may lead to students not attending (Smith et al., 2017; Kim and Lundberg, 2015). From what we have gathered, happy hours do</a:t>
            </a:r>
            <a:r>
              <a:rPr lang="en-US" sz="1200" strike="sngStrike" dirty="0">
                <a:solidFill>
                  <a:srgbClr val="FF0000"/>
                </a:solidFill>
                <a:effectLst/>
                <a:latin typeface="Constantia" panose="02030602050306030303" pitchFamily="18" charset="0"/>
                <a:ea typeface="Calibri" panose="020F0502020204030204" pitchFamily="34" charset="0"/>
                <a:cs typeface="Arial" panose="020B0604020202020204" pitchFamily="34" charset="0"/>
              </a:rPr>
              <a:t>es</a:t>
            </a:r>
            <a:r>
              <a:rPr lang="en-US" sz="1200" dirty="0">
                <a:effectLst/>
                <a:latin typeface="Constantia" panose="02030602050306030303" pitchFamily="18" charset="0"/>
                <a:ea typeface="Calibri" panose="020F0502020204030204" pitchFamily="34" charset="0"/>
                <a:cs typeface="Arial" panose="020B0604020202020204" pitchFamily="34" charset="0"/>
              </a:rPr>
              <a:t> not need to be structured. It should be an event where students feel comfortable attending, independent of what they will do or achieve during this time. It is important to let students know that happy hours is an event where the professors will be present to answer any questions they might have, but it does not necessarily need to be limited to this. We clearly were able to identify how this more flexible approach led to increased student attendance and participation, which led to students performing better</a:t>
            </a:r>
            <a:r>
              <a:rPr lang="en-US" sz="1200" dirty="0">
                <a:effectLst/>
                <a:latin typeface="Calibri" panose="020F0502020204030204" pitchFamily="34" charset="0"/>
                <a:ea typeface="Calibri" panose="020F0502020204030204" pitchFamily="34" charset="0"/>
                <a:cs typeface="Arial" panose="020B0604020202020204" pitchFamily="34" charset="0"/>
              </a:rPr>
              <a:t> </a:t>
            </a:r>
            <a:r>
              <a:rPr lang="en-US" sz="1200" dirty="0">
                <a:effectLst/>
                <a:latin typeface="Constantia" panose="02030602050306030303" pitchFamily="18" charset="0"/>
                <a:ea typeface="Calibri" panose="020F0502020204030204" pitchFamily="34" charset="0"/>
                <a:cs typeface="Arial" panose="020B0604020202020204" pitchFamily="34" charset="0"/>
              </a:rPr>
              <a:t>, in both lecture and lab.</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0"/>
              </a:spcAft>
            </a:pPr>
            <a:r>
              <a:rPr lang="en-US" sz="1200" dirty="0">
                <a:effectLst/>
                <a:latin typeface="Calibri" panose="020F0502020204030204" pitchFamily="34" charset="0"/>
                <a:ea typeface="Calibri" panose="020F0502020204030204" pitchFamily="34" charset="0"/>
                <a:cs typeface="Arial" panose="020B0604020202020204" pitchFamily="34" charset="0"/>
              </a:rPr>
              <a:t>This is an important claim! Do you have any data? Like whether the students that attended had higher grades? </a:t>
            </a:r>
          </a:p>
          <a:p>
            <a:endParaRPr lang="en-US" dirty="0"/>
          </a:p>
        </p:txBody>
      </p:sp>
      <p:sp>
        <p:nvSpPr>
          <p:cNvPr id="4" name="Slide Number Placeholder 3"/>
          <p:cNvSpPr>
            <a:spLocks noGrp="1"/>
          </p:cNvSpPr>
          <p:nvPr>
            <p:ph type="sldNum" sz="quarter" idx="10"/>
          </p:nvPr>
        </p:nvSpPr>
        <p:spPr/>
        <p:txBody>
          <a:bodyPr/>
          <a:lstStyle/>
          <a:p>
            <a:fld id="{5D77C046-1F7E-6F41-B297-223915468B8E}" type="slidenum">
              <a:rPr lang="en-US" smtClean="0"/>
              <a:t>16</a:t>
            </a:fld>
            <a:endParaRPr lang="en-US"/>
          </a:p>
        </p:txBody>
      </p:sp>
    </p:spTree>
    <p:extLst>
      <p:ext uri="{BB962C8B-B14F-4D97-AF65-F5344CB8AC3E}">
        <p14:creationId xmlns:p14="http://schemas.microsoft.com/office/powerpoint/2010/main" val="26009059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effectLst/>
                <a:latin typeface="Constantia" panose="02030602050306030303" pitchFamily="18" charset="0"/>
                <a:ea typeface="Calibri" panose="020F0502020204030204" pitchFamily="34" charset="0"/>
                <a:cs typeface="Arial" panose="020B0604020202020204" pitchFamily="34" charset="0"/>
              </a:rPr>
              <a:t>In addition, some researchers have found that office hours is important due to the one-on-one interactions between faculty and student (Kim and Lundberg, 2016). While we agree that this relationship is extremely important, we also believe that having an environment where student-student interaction is highly encouraged, benefits all students, the ones that are performing well and the ones that need some extra help. And as a bonus, the professors are present in case students need us. As one student stated: “happy hours is like connection hours.” Connection with their peers and connection with the professor. Frequent, positive contact encourages intellectual growth and academic self-concept, fostering a higher grade, in addition to stress reduction, which will also result in more effective learning </a:t>
            </a:r>
            <a:endParaRPr lang="en-US" dirty="0"/>
          </a:p>
          <a:p>
            <a:endParaRPr lang="en-US" dirty="0"/>
          </a:p>
        </p:txBody>
      </p:sp>
      <p:sp>
        <p:nvSpPr>
          <p:cNvPr id="4" name="Slide Number Placeholder 3"/>
          <p:cNvSpPr>
            <a:spLocks noGrp="1"/>
          </p:cNvSpPr>
          <p:nvPr>
            <p:ph type="sldNum" sz="quarter" idx="10"/>
          </p:nvPr>
        </p:nvSpPr>
        <p:spPr/>
        <p:txBody>
          <a:bodyPr/>
          <a:lstStyle/>
          <a:p>
            <a:fld id="{5D77C046-1F7E-6F41-B297-223915468B8E}" type="slidenum">
              <a:rPr lang="en-US" smtClean="0"/>
              <a:t>17</a:t>
            </a:fld>
            <a:endParaRPr lang="en-US"/>
          </a:p>
        </p:txBody>
      </p:sp>
    </p:spTree>
    <p:extLst>
      <p:ext uri="{BB962C8B-B14F-4D97-AF65-F5344CB8AC3E}">
        <p14:creationId xmlns:p14="http://schemas.microsoft.com/office/powerpoint/2010/main" val="28372971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4B85"/>
                </a:solidFill>
                <a:effectLst/>
                <a:uLnTx/>
                <a:uFillTx/>
                <a:latin typeface="Arial" panose="020B0604020202020204"/>
                <a:ea typeface="+mn-ea"/>
                <a:cs typeface="+mn-cs"/>
              </a:rPr>
              <a:t>When implemented well can be an essential component to:</a:t>
            </a:r>
            <a:endParaRPr kumimoji="0" lang="en-US" sz="1100" b="0" i="0" u="none" strike="noStrike" kern="1200" cap="none" spc="0" normalizeH="0" baseline="0" noProof="0" dirty="0">
              <a:ln>
                <a:noFill/>
              </a:ln>
              <a:solidFill>
                <a:srgbClr val="004B85"/>
              </a:solidFill>
              <a:effectLst/>
              <a:uLnTx/>
              <a:uFillTx/>
              <a:latin typeface="Arial" panose="020B0604020202020204"/>
              <a:ea typeface="+mn-ea"/>
              <a:cs typeface="+mn-cs"/>
            </a:endParaRPr>
          </a:p>
          <a:p>
            <a:pPr marL="0" marR="0">
              <a:spcBef>
                <a:spcPts val="0"/>
              </a:spcBef>
              <a:spcAft>
                <a:spcPts val="0"/>
              </a:spcAft>
            </a:pPr>
            <a:endParaRPr lang="en-US" sz="1200" dirty="0">
              <a:effectLst/>
              <a:latin typeface="Constantia" panose="02030602050306030303" pitchFamily="18" charset="0"/>
              <a:ea typeface="Calibri" panose="020F0502020204030204" pitchFamily="34" charset="0"/>
              <a:cs typeface="Arial" panose="020B0604020202020204" pitchFamily="34" charset="0"/>
            </a:endParaRPr>
          </a:p>
          <a:p>
            <a:pPr marL="0" marR="0">
              <a:spcBef>
                <a:spcPts val="0"/>
              </a:spcBef>
              <a:spcAft>
                <a:spcPts val="0"/>
              </a:spcAft>
            </a:pPr>
            <a:endParaRPr lang="en-US" sz="1200" dirty="0">
              <a:effectLst/>
              <a:latin typeface="Constantia" panose="02030602050306030303" pitchFamily="18" charset="0"/>
              <a:ea typeface="Calibri" panose="020F0502020204030204" pitchFamily="34" charset="0"/>
              <a:cs typeface="Arial" panose="020B0604020202020204" pitchFamily="34" charset="0"/>
            </a:endParaRPr>
          </a:p>
          <a:p>
            <a:pPr marL="0" marR="0">
              <a:spcBef>
                <a:spcPts val="0"/>
              </a:spcBef>
              <a:spcAft>
                <a:spcPts val="0"/>
              </a:spcAft>
            </a:pPr>
            <a:endParaRPr lang="en-US" sz="1200" dirty="0">
              <a:effectLst/>
              <a:latin typeface="Constantia" panose="02030602050306030303" pitchFamily="18" charset="0"/>
              <a:ea typeface="Calibri" panose="020F0502020204030204" pitchFamily="34" charset="0"/>
              <a:cs typeface="Arial" panose="020B0604020202020204" pitchFamily="34" charset="0"/>
            </a:endParaRPr>
          </a:p>
          <a:p>
            <a:pPr marL="0" marR="0">
              <a:spcBef>
                <a:spcPts val="0"/>
              </a:spcBef>
              <a:spcAft>
                <a:spcPts val="0"/>
              </a:spcAft>
            </a:pPr>
            <a:r>
              <a:rPr lang="en-US" sz="1200" dirty="0">
                <a:effectLst/>
                <a:latin typeface="Constantia" panose="02030602050306030303" pitchFamily="18" charset="0"/>
                <a:ea typeface="Calibri" panose="020F0502020204030204" pitchFamily="34" charset="0"/>
                <a:cs typeface="Arial" panose="020B0604020202020204" pitchFamily="34" charset="0"/>
              </a:rPr>
              <a:t>The first step for a successful happy hours is to have a reference space. This reference space can be any space that is large enough to accommodate a group of students and at least one professor at a time. A suggestion is an empty classroom or a meeting room where professors would sign up to have specific slots reserved for them and students would attend at their own pace. This would give the interaction between faculty-student and student-student that we all crave.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0"/>
              </a:spcAft>
            </a:pPr>
            <a:r>
              <a:rPr lang="en-US" sz="1200" dirty="0">
                <a:effectLst/>
                <a:latin typeface="Constantia" panose="02030602050306030303" pitchFamily="18" charset="0"/>
                <a:ea typeface="Constantia" panose="02030602050306030303" pitchFamily="18" charset="0"/>
                <a:cs typeface="Constantia" panose="02030602050306030303" pitchFamily="18" charset="0"/>
              </a:rPr>
              <a:t>Happy hours, when implemented well, can be an essential component to students’ perception of inclusion, in addition to students’ retention and success. The combination of doing group work in class and in the lab and then having the opportunity to come together casually in happy hours really reinforced the community. When students wanted to study there was always a study buddy, even if they did not know anyone that was present, they would still interact and create connections. This sense of community is important on so many levels.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5D77C046-1F7E-6F41-B297-223915468B8E}" type="slidenum">
              <a:rPr lang="en-US" smtClean="0"/>
              <a:t>18</a:t>
            </a:fld>
            <a:endParaRPr lang="en-US"/>
          </a:p>
        </p:txBody>
      </p:sp>
    </p:spTree>
    <p:extLst>
      <p:ext uri="{BB962C8B-B14F-4D97-AF65-F5344CB8AC3E}">
        <p14:creationId xmlns:p14="http://schemas.microsoft.com/office/powerpoint/2010/main" val="30660404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effectLst/>
                <a:latin typeface="Constantia" panose="02030602050306030303" pitchFamily="18" charset="0"/>
                <a:ea typeface="Calibri" panose="020F0502020204030204" pitchFamily="34" charset="0"/>
                <a:cs typeface="Arial" panose="020B0604020202020204" pitchFamily="34" charset="0"/>
              </a:rPr>
              <a:t>As these are all useful tips of what you can do to get students to attend your happy hours, it is equally important to identify and avoid harmful beliefs that undermine teaching success and restrict students’ willingness to attend these elective events. Make sure you show the students how excited you are about what you teach and when they attend your happy hours. Students will match your energy and be more prone to attending your happy hours if you have a good attitude when you are with them, either in the classroom or outside the classroom.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5D77C046-1F7E-6F41-B297-223915468B8E}" type="slidenum">
              <a:rPr lang="en-US" smtClean="0"/>
              <a:t>19</a:t>
            </a:fld>
            <a:endParaRPr lang="en-US"/>
          </a:p>
        </p:txBody>
      </p:sp>
    </p:spTree>
    <p:extLst>
      <p:ext uri="{BB962C8B-B14F-4D97-AF65-F5344CB8AC3E}">
        <p14:creationId xmlns:p14="http://schemas.microsoft.com/office/powerpoint/2010/main" val="26212218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D77C046-1F7E-6F41-B297-223915468B8E}" type="slidenum">
              <a:rPr lang="en-US" smtClean="0"/>
              <a:t>2</a:t>
            </a:fld>
            <a:endParaRPr lang="en-US"/>
          </a:p>
        </p:txBody>
      </p:sp>
    </p:spTree>
    <p:extLst>
      <p:ext uri="{BB962C8B-B14F-4D97-AF65-F5344CB8AC3E}">
        <p14:creationId xmlns:p14="http://schemas.microsoft.com/office/powerpoint/2010/main" val="3643941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D77C046-1F7E-6F41-B297-223915468B8E}" type="slidenum">
              <a:rPr lang="en-US" smtClean="0"/>
              <a:t>20</a:t>
            </a:fld>
            <a:endParaRPr lang="en-US"/>
          </a:p>
        </p:txBody>
      </p:sp>
    </p:spTree>
    <p:extLst>
      <p:ext uri="{BB962C8B-B14F-4D97-AF65-F5344CB8AC3E}">
        <p14:creationId xmlns:p14="http://schemas.microsoft.com/office/powerpoint/2010/main" val="12946436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a:effectLst/>
                <a:latin typeface="Constantia" panose="02030602050306030303" pitchFamily="18" charset="0"/>
                <a:ea typeface="Calibri" panose="020F0502020204030204" pitchFamily="34" charset="0"/>
                <a:cs typeface="Arial" panose="020B0604020202020204" pitchFamily="34" charset="0"/>
              </a:rPr>
              <a:t>Student-faculty and student-student interactions have a great impact on student learning and retention. These interactions create positive-feedback loop that enhances all aspects of learning and teaching. </a:t>
            </a:r>
          </a:p>
          <a:p>
            <a:pPr marL="0" marR="0">
              <a:spcBef>
                <a:spcPts val="0"/>
              </a:spcBef>
              <a:spcAft>
                <a:spcPts val="0"/>
              </a:spcAft>
            </a:pPr>
            <a:endParaRPr lang="en-US" sz="1200" dirty="0">
              <a:effectLst/>
              <a:latin typeface="Constantia" panose="02030602050306030303" pitchFamily="18" charset="0"/>
              <a:ea typeface="Calibri" panose="020F0502020204030204" pitchFamily="34" charset="0"/>
              <a:cs typeface="Arial" panose="020B0604020202020204" pitchFamily="34" charset="0"/>
            </a:endParaRPr>
          </a:p>
          <a:p>
            <a:pPr marL="0" marR="0">
              <a:spcBef>
                <a:spcPts val="0"/>
              </a:spcBef>
              <a:spcAft>
                <a:spcPts val="0"/>
              </a:spcAft>
            </a:pPr>
            <a:endParaRPr lang="en-US" sz="1200" dirty="0">
              <a:effectLst/>
              <a:latin typeface="Constantia" panose="02030602050306030303" pitchFamily="18" charset="0"/>
              <a:ea typeface="Calibri" panose="020F0502020204030204" pitchFamily="34" charset="0"/>
              <a:cs typeface="Arial" panose="020B0604020202020204" pitchFamily="34" charset="0"/>
            </a:endParaRPr>
          </a:p>
          <a:p>
            <a:pPr marL="0" marR="0">
              <a:spcBef>
                <a:spcPts val="0"/>
              </a:spcBef>
              <a:spcAft>
                <a:spcPts val="0"/>
              </a:spcAft>
            </a:pPr>
            <a:r>
              <a:rPr lang="en-US" sz="1200" dirty="0">
                <a:effectLst/>
                <a:latin typeface="Constantia" panose="02030602050306030303" pitchFamily="18" charset="0"/>
                <a:ea typeface="Calibri" panose="020F0502020204030204" pitchFamily="34" charset="0"/>
                <a:cs typeface="Arial" panose="020B0604020202020204" pitchFamily="34" charset="0"/>
              </a:rPr>
              <a:t>Unfortunately, office hours do</a:t>
            </a:r>
            <a:r>
              <a:rPr lang="en-US" sz="1200" strike="sngStrike" dirty="0">
                <a:solidFill>
                  <a:srgbClr val="FF0000"/>
                </a:solidFill>
                <a:effectLst/>
                <a:latin typeface="Constantia" panose="02030602050306030303" pitchFamily="18" charset="0"/>
                <a:ea typeface="Calibri" panose="020F0502020204030204" pitchFamily="34" charset="0"/>
                <a:cs typeface="Arial" panose="020B0604020202020204" pitchFamily="34" charset="0"/>
              </a:rPr>
              <a:t>es</a:t>
            </a:r>
            <a:r>
              <a:rPr lang="en-US" sz="1200" dirty="0">
                <a:effectLst/>
                <a:latin typeface="Constantia" panose="02030602050306030303" pitchFamily="18" charset="0"/>
                <a:ea typeface="Calibri" panose="020F0502020204030204" pitchFamily="34" charset="0"/>
                <a:cs typeface="Arial" panose="020B0604020202020204" pitchFamily="34" charset="0"/>
              </a:rPr>
              <a:t> not have a good connotation</a:t>
            </a:r>
            <a:r>
              <a:rPr lang="en-US" sz="1200" dirty="0">
                <a:effectLst/>
                <a:latin typeface="Calibri" panose="020F0502020204030204" pitchFamily="34" charset="0"/>
                <a:ea typeface="Calibri" panose="020F0502020204030204" pitchFamily="34" charset="0"/>
                <a:cs typeface="Arial" panose="020B0604020202020204" pitchFamily="34" charset="0"/>
              </a:rPr>
              <a:t> </a:t>
            </a:r>
            <a:r>
              <a:rPr lang="en-US" sz="1200" dirty="0">
                <a:effectLst/>
                <a:latin typeface="Constantia" panose="02030602050306030303" pitchFamily="18" charset="0"/>
                <a:ea typeface="Calibri" panose="020F0502020204030204" pitchFamily="34" charset="0"/>
                <a:cs typeface="Arial" panose="020B0604020202020204" pitchFamily="34" charset="0"/>
              </a:rPr>
              <a:t> and students usually do not attend unless there are incentives that will </a:t>
            </a:r>
            <a:r>
              <a:rPr lang="en-US" sz="1200" strike="sngStrike" dirty="0">
                <a:solidFill>
                  <a:srgbClr val="FF0000"/>
                </a:solidFill>
                <a:effectLst/>
                <a:latin typeface="Constantia" panose="02030602050306030303" pitchFamily="18" charset="0"/>
                <a:ea typeface="Calibri" panose="020F0502020204030204" pitchFamily="34" charset="0"/>
                <a:cs typeface="Arial" panose="020B0604020202020204" pitchFamily="34" charset="0"/>
              </a:rPr>
              <a:t>better </a:t>
            </a:r>
            <a:r>
              <a:rPr lang="en-US" sz="1200" u="sng" dirty="0">
                <a:solidFill>
                  <a:srgbClr val="008080"/>
                </a:solidFill>
                <a:effectLst/>
                <a:latin typeface="Constantia" panose="02030602050306030303" pitchFamily="18" charset="0"/>
                <a:ea typeface="Calibri" panose="020F0502020204030204" pitchFamily="34" charset="0"/>
                <a:cs typeface="Arial" panose="020B0604020202020204" pitchFamily="34" charset="0"/>
              </a:rPr>
              <a:t>improve </a:t>
            </a:r>
            <a:r>
              <a:rPr lang="en-US" sz="1200" dirty="0">
                <a:effectLst/>
                <a:latin typeface="Constantia" panose="02030602050306030303" pitchFamily="18" charset="0"/>
                <a:ea typeface="Calibri" panose="020F0502020204030204" pitchFamily="34" charset="0"/>
                <a:cs typeface="Arial" panose="020B0604020202020204" pitchFamily="34" charset="0"/>
              </a:rPr>
              <a:t>their grade.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5D77C046-1F7E-6F41-B297-223915468B8E}" type="slidenum">
              <a:rPr lang="en-US" smtClean="0"/>
              <a:t>3</a:t>
            </a:fld>
            <a:endParaRPr lang="en-US"/>
          </a:p>
        </p:txBody>
      </p:sp>
    </p:spTree>
    <p:extLst>
      <p:ext uri="{BB962C8B-B14F-4D97-AF65-F5344CB8AC3E}">
        <p14:creationId xmlns:p14="http://schemas.microsoft.com/office/powerpoint/2010/main" val="41672009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effectLst/>
                <a:latin typeface="Constantia" panose="02030602050306030303" pitchFamily="18" charset="0"/>
                <a:ea typeface="Calibri" panose="020F0502020204030204" pitchFamily="34" charset="0"/>
                <a:cs typeface="Arial" panose="020B0604020202020204" pitchFamily="34" charset="0"/>
              </a:rPr>
              <a:t>Outside of the classroom, it may occur as you are walking the campus before or after class, maybe during lunch, if you happen to encounter your students at this time, or during the structured timeframe commonly known as office hours. These scheduled office hours are intended for students to attend and interact with the professor in a way that they might not be able to during class. Several studies show the importance of students attending office hours (</a:t>
            </a:r>
            <a:r>
              <a:rPr lang="en-US" sz="1200" dirty="0" err="1">
                <a:effectLst/>
                <a:latin typeface="Constantia" panose="02030602050306030303" pitchFamily="18" charset="0"/>
                <a:ea typeface="Calibri" panose="020F0502020204030204" pitchFamily="34" charset="0"/>
                <a:cs typeface="Arial" panose="020B0604020202020204" pitchFamily="34" charset="0"/>
              </a:rPr>
              <a:t>Guerro</a:t>
            </a:r>
            <a:r>
              <a:rPr lang="en-US" sz="1200" dirty="0">
                <a:effectLst/>
                <a:latin typeface="Constantia" panose="02030602050306030303" pitchFamily="18" charset="0"/>
                <a:ea typeface="Calibri" panose="020F0502020204030204" pitchFamily="34" charset="0"/>
                <a:cs typeface="Arial" panose="020B0604020202020204" pitchFamily="34" charset="0"/>
              </a:rPr>
              <a:t> and Rod, 2013 and Cafferty, 2021). </a:t>
            </a:r>
            <a:endParaRPr lang="en-US" dirty="0"/>
          </a:p>
          <a:p>
            <a:endParaRPr lang="en-US" dirty="0"/>
          </a:p>
        </p:txBody>
      </p:sp>
      <p:sp>
        <p:nvSpPr>
          <p:cNvPr id="4" name="Slide Number Placeholder 3"/>
          <p:cNvSpPr>
            <a:spLocks noGrp="1"/>
          </p:cNvSpPr>
          <p:nvPr>
            <p:ph type="sldNum" sz="quarter" idx="10"/>
          </p:nvPr>
        </p:nvSpPr>
        <p:spPr/>
        <p:txBody>
          <a:bodyPr/>
          <a:lstStyle/>
          <a:p>
            <a:fld id="{5D77C046-1F7E-6F41-B297-223915468B8E}" type="slidenum">
              <a:rPr lang="en-US" smtClean="0"/>
              <a:t>4</a:t>
            </a:fld>
            <a:endParaRPr lang="en-US"/>
          </a:p>
        </p:txBody>
      </p:sp>
    </p:spTree>
    <p:extLst>
      <p:ext uri="{BB962C8B-B14F-4D97-AF65-F5344CB8AC3E}">
        <p14:creationId xmlns:p14="http://schemas.microsoft.com/office/powerpoint/2010/main" val="10176513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effectLst/>
                <a:latin typeface="Constantia" panose="02030602050306030303" pitchFamily="18" charset="0"/>
                <a:ea typeface="Calibri" panose="020F0502020204030204" pitchFamily="34" charset="0"/>
                <a:cs typeface="Arial" panose="020B0604020202020204" pitchFamily="34" charset="0"/>
              </a:rPr>
              <a:t>Students might attend to clarify specific topics, or might want to review their exams, or maybe they want tips of how to better their studying habits to enhance their class performance. This is also a great time for students to get to know their professors, and for professors to get to know their students. This is especially a concern for courses that have large enrollment. The student/professor relationship is an important one that needs to be addressed. </a:t>
            </a:r>
            <a:endParaRPr lang="en-US" dirty="0"/>
          </a:p>
          <a:p>
            <a:endParaRPr lang="en-US" dirty="0"/>
          </a:p>
        </p:txBody>
      </p:sp>
      <p:sp>
        <p:nvSpPr>
          <p:cNvPr id="4" name="Slide Number Placeholder 3"/>
          <p:cNvSpPr>
            <a:spLocks noGrp="1"/>
          </p:cNvSpPr>
          <p:nvPr>
            <p:ph type="sldNum" sz="quarter" idx="10"/>
          </p:nvPr>
        </p:nvSpPr>
        <p:spPr/>
        <p:txBody>
          <a:bodyPr/>
          <a:lstStyle/>
          <a:p>
            <a:fld id="{5D77C046-1F7E-6F41-B297-223915468B8E}" type="slidenum">
              <a:rPr lang="en-US" smtClean="0"/>
              <a:t>5</a:t>
            </a:fld>
            <a:endParaRPr lang="en-US"/>
          </a:p>
        </p:txBody>
      </p:sp>
    </p:spTree>
    <p:extLst>
      <p:ext uri="{BB962C8B-B14F-4D97-AF65-F5344CB8AC3E}">
        <p14:creationId xmlns:p14="http://schemas.microsoft.com/office/powerpoint/2010/main" val="37296367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They don’t want to bother the professor</a:t>
            </a:r>
          </a:p>
          <a:p>
            <a:endParaRPr lang="en-US" dirty="0"/>
          </a:p>
        </p:txBody>
      </p:sp>
      <p:sp>
        <p:nvSpPr>
          <p:cNvPr id="4" name="Slide Number Placeholder 3"/>
          <p:cNvSpPr>
            <a:spLocks noGrp="1"/>
          </p:cNvSpPr>
          <p:nvPr>
            <p:ph type="sldNum" sz="quarter" idx="10"/>
          </p:nvPr>
        </p:nvSpPr>
        <p:spPr/>
        <p:txBody>
          <a:bodyPr/>
          <a:lstStyle/>
          <a:p>
            <a:fld id="{5D77C046-1F7E-6F41-B297-223915468B8E}" type="slidenum">
              <a:rPr lang="en-US" smtClean="0"/>
              <a:t>6</a:t>
            </a:fld>
            <a:endParaRPr lang="en-US"/>
          </a:p>
        </p:txBody>
      </p:sp>
    </p:spTree>
    <p:extLst>
      <p:ext uri="{BB962C8B-B14F-4D97-AF65-F5344CB8AC3E}">
        <p14:creationId xmlns:p14="http://schemas.microsoft.com/office/powerpoint/2010/main" val="41950343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effectLst/>
                <a:latin typeface="Constantia" panose="02030602050306030303" pitchFamily="18" charset="0"/>
                <a:ea typeface="Calibri" panose="020F0502020204030204" pitchFamily="34" charset="0"/>
                <a:cs typeface="Times New Roman" panose="02020603050405020304" pitchFamily="18" charset="0"/>
              </a:rPr>
              <a:t>For instance, with the jogging session, the author reported that out of all students that claimed that they would attend, about 20% of the students did not attend because they did not like to run.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effectLst/>
                <a:latin typeface="Constantia" panose="02030602050306030303" pitchFamily="18" charset="0"/>
                <a:ea typeface="Calibri" panose="020F0502020204030204" pitchFamily="34" charset="0"/>
                <a:cs typeface="Times New Roman" panose="02020603050405020304" pitchFamily="18" charset="0"/>
              </a:rPr>
              <a:t>As we can see, all these strategies have their limitations.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5D77C046-1F7E-6F41-B297-223915468B8E}" type="slidenum">
              <a:rPr lang="en-US" smtClean="0"/>
              <a:t>7</a:t>
            </a:fld>
            <a:endParaRPr lang="en-US"/>
          </a:p>
        </p:txBody>
      </p:sp>
    </p:spTree>
    <p:extLst>
      <p:ext uri="{BB962C8B-B14F-4D97-AF65-F5344CB8AC3E}">
        <p14:creationId xmlns:p14="http://schemas.microsoft.com/office/powerpoint/2010/main" val="15416189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a:effectLst/>
                <a:latin typeface="Constantia" panose="02030602050306030303" pitchFamily="18" charset="0"/>
                <a:ea typeface="Calibri" panose="020F0502020204030204" pitchFamily="34" charset="0"/>
                <a:cs typeface="Arial" panose="020B0604020202020204" pitchFamily="34" charset="0"/>
              </a:rPr>
              <a:t>With all these factors in mind</a:t>
            </a:r>
            <a:r>
              <a:rPr lang="en-US" sz="1200" u="sng" dirty="0">
                <a:solidFill>
                  <a:srgbClr val="008080"/>
                </a:solidFill>
                <a:effectLst/>
                <a:latin typeface="Constantia" panose="02030602050306030303" pitchFamily="18" charset="0"/>
                <a:ea typeface="Calibri" panose="020F0502020204030204" pitchFamily="34" charset="0"/>
                <a:cs typeface="Arial" panose="020B0604020202020204" pitchFamily="34" charset="0"/>
              </a:rPr>
              <a:t>,</a:t>
            </a:r>
            <a:r>
              <a:rPr lang="en-US" sz="1200" dirty="0">
                <a:effectLst/>
                <a:latin typeface="Constantia" panose="02030602050306030303" pitchFamily="18" charset="0"/>
                <a:ea typeface="Calibri" panose="020F0502020204030204" pitchFamily="34" charset="0"/>
                <a:cs typeface="Arial" panose="020B0604020202020204" pitchFamily="34" charset="0"/>
              </a:rPr>
              <a:t> we decided to evaluate if renaming </a:t>
            </a:r>
            <a:r>
              <a:rPr lang="en-US" sz="1200" dirty="0">
                <a:effectLst/>
                <a:latin typeface="Calibri" panose="020F0502020204030204" pitchFamily="34" charset="0"/>
                <a:ea typeface="Calibri" panose="020F0502020204030204" pitchFamily="34" charset="0"/>
                <a:cs typeface="Arial" panose="020B0604020202020204" pitchFamily="34" charset="0"/>
              </a:rPr>
              <a:t> </a:t>
            </a:r>
            <a:r>
              <a:rPr lang="en-US" sz="1200" dirty="0">
                <a:effectLst/>
                <a:latin typeface="Constantia" panose="02030602050306030303" pitchFamily="18" charset="0"/>
                <a:ea typeface="Calibri" panose="020F0502020204030204" pitchFamily="34" charset="0"/>
                <a:cs typeface="Arial" panose="020B0604020202020204" pitchFamily="34" charset="0"/>
              </a:rPr>
              <a:t>office hours as happy hours would encourage students to attend. </a:t>
            </a:r>
            <a:r>
              <a:rPr lang="en-US" sz="1200" dirty="0">
                <a:effectLst/>
                <a:latin typeface="Calibri" panose="020F0502020204030204" pitchFamily="34" charset="0"/>
                <a:ea typeface="Calibri" panose="020F0502020204030204" pitchFamily="34" charset="0"/>
                <a:cs typeface="Arial" panose="020B0604020202020204" pitchFamily="34" charset="0"/>
              </a:rPr>
              <a:t>What do you mean by connotation? They can be intimidating to students?  </a:t>
            </a:r>
          </a:p>
          <a:p>
            <a:pPr marL="0" marR="0">
              <a:spcBef>
                <a:spcPts val="0"/>
              </a:spcBef>
              <a:spcAft>
                <a:spcPts val="0"/>
              </a:spcAft>
            </a:pPr>
            <a:r>
              <a:rPr lang="en-US" sz="1200" dirty="0">
                <a:effectLst/>
                <a:latin typeface="Calibri" panose="020F0502020204030204" pitchFamily="34" charset="0"/>
                <a:ea typeface="Calibri" panose="020F0502020204030204" pitchFamily="34" charset="0"/>
                <a:cs typeface="Arial" panose="020B0604020202020204" pitchFamily="34" charset="0"/>
              </a:rPr>
              <a:t>I think it is more than renaming - it is re-envisioning. Because it has other elements than just the change in name. </a:t>
            </a:r>
          </a:p>
        </p:txBody>
      </p:sp>
      <p:sp>
        <p:nvSpPr>
          <p:cNvPr id="4" name="Slide Number Placeholder 3"/>
          <p:cNvSpPr>
            <a:spLocks noGrp="1"/>
          </p:cNvSpPr>
          <p:nvPr>
            <p:ph type="sldNum" sz="quarter" idx="10"/>
          </p:nvPr>
        </p:nvSpPr>
        <p:spPr/>
        <p:txBody>
          <a:bodyPr/>
          <a:lstStyle/>
          <a:p>
            <a:fld id="{5D77C046-1F7E-6F41-B297-223915468B8E}" type="slidenum">
              <a:rPr lang="en-US" smtClean="0"/>
              <a:t>8</a:t>
            </a:fld>
            <a:endParaRPr lang="en-US"/>
          </a:p>
        </p:txBody>
      </p:sp>
    </p:spTree>
    <p:extLst>
      <p:ext uri="{BB962C8B-B14F-4D97-AF65-F5344CB8AC3E}">
        <p14:creationId xmlns:p14="http://schemas.microsoft.com/office/powerpoint/2010/main" val="3757675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effectLst/>
                <a:latin typeface="Constantia" panose="02030602050306030303" pitchFamily="18" charset="0"/>
                <a:ea typeface="Calibri" panose="020F0502020204030204" pitchFamily="34" charset="0"/>
                <a:cs typeface="Arial" panose="020B0604020202020204" pitchFamily="34" charset="0"/>
              </a:rPr>
              <a:t>We were able to design a rich experience for student learning that fosters collaborations, and engagement with the professors and with student peers. The combination of holding office hours in an open space, together with changing the name to a more inviting concept created an environment where students who normally would not have participated felt like they could.</a:t>
            </a:r>
            <a:r>
              <a:rPr lang="en-US" dirty="0">
                <a:effectLst/>
              </a:rPr>
              <a:t> </a:t>
            </a:r>
            <a:endParaRPr lang="en-US" dirty="0"/>
          </a:p>
          <a:p>
            <a:endParaRPr lang="en-US" dirty="0"/>
          </a:p>
        </p:txBody>
      </p:sp>
      <p:sp>
        <p:nvSpPr>
          <p:cNvPr id="4" name="Slide Number Placeholder 3"/>
          <p:cNvSpPr>
            <a:spLocks noGrp="1"/>
          </p:cNvSpPr>
          <p:nvPr>
            <p:ph type="sldNum" sz="quarter" idx="10"/>
          </p:nvPr>
        </p:nvSpPr>
        <p:spPr/>
        <p:txBody>
          <a:bodyPr/>
          <a:lstStyle/>
          <a:p>
            <a:fld id="{5D77C046-1F7E-6F41-B297-223915468B8E}" type="slidenum">
              <a:rPr lang="en-US" smtClean="0"/>
              <a:t>9</a:t>
            </a:fld>
            <a:endParaRPr lang="en-US"/>
          </a:p>
        </p:txBody>
      </p:sp>
    </p:spTree>
    <p:extLst>
      <p:ext uri="{BB962C8B-B14F-4D97-AF65-F5344CB8AC3E}">
        <p14:creationId xmlns:p14="http://schemas.microsoft.com/office/powerpoint/2010/main" val="3457023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dirty="0"/>
              <a:t>Click to edit Master title style</a:t>
            </a:r>
          </a:p>
        </p:txBody>
      </p:sp>
      <p:sp>
        <p:nvSpPr>
          <p:cNvPr id="3" name="Subtitle 2"/>
          <p:cNvSpPr>
            <a:spLocks noGrp="1"/>
          </p:cNvSpPr>
          <p:nvPr>
            <p:ph type="subTitle" idx="1"/>
          </p:nvPr>
        </p:nvSpPr>
        <p:spPr>
          <a:xfrm>
            <a:off x="1371600" y="2914650"/>
            <a:ext cx="6400800" cy="1314450"/>
          </a:xfrm>
        </p:spPr>
        <p:txBody>
          <a:bodyPr anchor="t"/>
          <a:lstStyle>
            <a:lvl1pPr marL="0" indent="0" algn="l">
              <a:buNone/>
              <a:defRPr>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Slide Number Placeholder 5"/>
          <p:cNvSpPr>
            <a:spLocks noGrp="1"/>
          </p:cNvSpPr>
          <p:nvPr>
            <p:ph type="sldNum" sz="quarter" idx="12"/>
          </p:nvPr>
        </p:nvSpPr>
        <p:spPr/>
        <p:txBody>
          <a:bodyPr/>
          <a:lstStyle/>
          <a:p>
            <a:fld id="{ED7ED667-391E-8940-8E86-B0A60FA8D2BF}" type="slidenum">
              <a:rPr lang="en-US" smtClean="0"/>
              <a:t>‹#›</a:t>
            </a:fld>
            <a:endParaRPr lang="en-US"/>
          </a:p>
        </p:txBody>
      </p:sp>
    </p:spTree>
    <p:extLst>
      <p:ext uri="{BB962C8B-B14F-4D97-AF65-F5344CB8AC3E}">
        <p14:creationId xmlns:p14="http://schemas.microsoft.com/office/powerpoint/2010/main" val="33868184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ED7ED667-391E-8940-8E86-B0A60FA8D2BF}" type="slidenum">
              <a:rPr lang="en-US" smtClean="0"/>
              <a:t>‹#›</a:t>
            </a:fld>
            <a:endParaRPr lang="en-US"/>
          </a:p>
        </p:txBody>
      </p:sp>
    </p:spTree>
    <p:extLst>
      <p:ext uri="{BB962C8B-B14F-4D97-AF65-F5344CB8AC3E}">
        <p14:creationId xmlns:p14="http://schemas.microsoft.com/office/powerpoint/2010/main" val="25990998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noAutofit/>
          </a:bodyPr>
          <a:lstStyle>
            <a:lvl1pPr algn="l">
              <a:defRPr sz="3200" b="1" cap="all"/>
            </a:lvl1pPr>
          </a:lstStyle>
          <a:p>
            <a:r>
              <a:rPr lang="en-US" dirty="0"/>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ED7ED667-391E-8940-8E86-B0A60FA8D2BF}" type="slidenum">
              <a:rPr lang="en-US" smtClean="0"/>
              <a:t>‹#›</a:t>
            </a:fld>
            <a:endParaRPr lang="en-US"/>
          </a:p>
        </p:txBody>
      </p:sp>
    </p:spTree>
    <p:extLst>
      <p:ext uri="{BB962C8B-B14F-4D97-AF65-F5344CB8AC3E}">
        <p14:creationId xmlns:p14="http://schemas.microsoft.com/office/powerpoint/2010/main" val="9449777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ED7ED667-391E-8940-8E86-B0A60FA8D2BF}" type="slidenum">
              <a:rPr lang="en-US" smtClean="0"/>
              <a:t>‹#›</a:t>
            </a:fld>
            <a:endParaRPr lang="en-US"/>
          </a:p>
        </p:txBody>
      </p:sp>
    </p:spTree>
    <p:extLst>
      <p:ext uri="{BB962C8B-B14F-4D97-AF65-F5344CB8AC3E}">
        <p14:creationId xmlns:p14="http://schemas.microsoft.com/office/powerpoint/2010/main" val="18153404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ED7ED667-391E-8940-8E86-B0A60FA8D2BF}" type="slidenum">
              <a:rPr lang="en-US" smtClean="0"/>
              <a:t>‹#›</a:t>
            </a:fld>
            <a:endParaRPr lang="en-US"/>
          </a:p>
        </p:txBody>
      </p:sp>
    </p:spTree>
    <p:extLst>
      <p:ext uri="{BB962C8B-B14F-4D97-AF65-F5344CB8AC3E}">
        <p14:creationId xmlns:p14="http://schemas.microsoft.com/office/powerpoint/2010/main" val="3358766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ED7ED667-391E-8940-8E86-B0A60FA8D2BF}" type="slidenum">
              <a:rPr lang="en-US" smtClean="0"/>
              <a:t>‹#›</a:t>
            </a:fld>
            <a:endParaRPr lang="en-US"/>
          </a:p>
        </p:txBody>
      </p:sp>
    </p:spTree>
    <p:extLst>
      <p:ext uri="{BB962C8B-B14F-4D97-AF65-F5344CB8AC3E}">
        <p14:creationId xmlns:p14="http://schemas.microsoft.com/office/powerpoint/2010/main" val="8069435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3"/>
            <a:ext cx="2133600" cy="273844"/>
          </a:xfrm>
          <a:prstGeom prst="rect">
            <a:avLst/>
          </a:prstGeom>
        </p:spPr>
        <p:txBody>
          <a:bodyPr/>
          <a:lstStyle/>
          <a:p>
            <a:endParaRPr lang="en-US"/>
          </a:p>
        </p:txBody>
      </p:sp>
      <p:sp>
        <p:nvSpPr>
          <p:cNvPr id="3" name="Footer Placeholder 2"/>
          <p:cNvSpPr>
            <a:spLocks noGrp="1"/>
          </p:cNvSpPr>
          <p:nvPr>
            <p:ph type="ftr" sz="quarter" idx="11"/>
          </p:nvPr>
        </p:nvSpPr>
        <p:spPr>
          <a:xfrm>
            <a:off x="3124200" y="4767263"/>
            <a:ext cx="2895600" cy="273844"/>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ED7ED667-391E-8940-8E86-B0A60FA8D2BF}" type="slidenum">
              <a:rPr lang="en-US" smtClean="0"/>
              <a:t>‹#›</a:t>
            </a:fld>
            <a:endParaRPr lang="en-US"/>
          </a:p>
        </p:txBody>
      </p:sp>
      <p:sp>
        <p:nvSpPr>
          <p:cNvPr id="5" name="Picture Placeholder 7">
            <a:extLst>
              <a:ext uri="{FF2B5EF4-FFF2-40B4-BE49-F238E27FC236}">
                <a16:creationId xmlns:a16="http://schemas.microsoft.com/office/drawing/2014/main" id="{48955193-09D2-40BA-9425-A06FDB1EBC03}"/>
              </a:ext>
            </a:extLst>
          </p:cNvPr>
          <p:cNvSpPr>
            <a:spLocks noGrp="1"/>
          </p:cNvSpPr>
          <p:nvPr>
            <p:ph type="pic" sz="quarter" idx="13"/>
          </p:nvPr>
        </p:nvSpPr>
        <p:spPr>
          <a:xfrm>
            <a:off x="5018722" y="1076325"/>
            <a:ext cx="2509838" cy="2620962"/>
          </a:xfrm>
          <a:ln w="22225">
            <a:solidFill>
              <a:schemeClr val="bg1">
                <a:lumMod val="50000"/>
              </a:schemeClr>
            </a:solidFill>
          </a:ln>
        </p:spPr>
        <p:txBody>
          <a:bodyPr/>
          <a:lstStyle/>
          <a:p>
            <a:endParaRPr lang="en-US"/>
          </a:p>
        </p:txBody>
      </p:sp>
    </p:spTree>
    <p:extLst>
      <p:ext uri="{BB962C8B-B14F-4D97-AF65-F5344CB8AC3E}">
        <p14:creationId xmlns:p14="http://schemas.microsoft.com/office/powerpoint/2010/main" val="31606042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Slide Number Placeholder 6"/>
          <p:cNvSpPr>
            <a:spLocks noGrp="1"/>
          </p:cNvSpPr>
          <p:nvPr>
            <p:ph type="sldNum" sz="quarter" idx="12"/>
          </p:nvPr>
        </p:nvSpPr>
        <p:spPr/>
        <p:txBody>
          <a:bodyPr/>
          <a:lstStyle/>
          <a:p>
            <a:fld id="{ED7ED667-391E-8940-8E86-B0A60FA8D2BF}" type="slidenum">
              <a:rPr lang="en-US" smtClean="0"/>
              <a:t>‹#›</a:t>
            </a:fld>
            <a:endParaRPr lang="en-US"/>
          </a:p>
        </p:txBody>
      </p:sp>
    </p:spTree>
    <p:extLst>
      <p:ext uri="{BB962C8B-B14F-4D97-AF65-F5344CB8AC3E}">
        <p14:creationId xmlns:p14="http://schemas.microsoft.com/office/powerpoint/2010/main" val="30698178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ED7ED667-391E-8940-8E86-B0A60FA8D2BF}" type="slidenum">
              <a:rPr lang="en-US" smtClean="0"/>
              <a:t>‹#›</a:t>
            </a:fld>
            <a:endParaRPr lang="en-US"/>
          </a:p>
        </p:txBody>
      </p:sp>
    </p:spTree>
    <p:extLst>
      <p:ext uri="{BB962C8B-B14F-4D97-AF65-F5344CB8AC3E}">
        <p14:creationId xmlns:p14="http://schemas.microsoft.com/office/powerpoint/2010/main" val="3380600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chor="t">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4707602"/>
            <a:ext cx="2133600" cy="273844"/>
          </a:xfrm>
          <a:prstGeom prst="rect">
            <a:avLst/>
          </a:prstGeom>
        </p:spPr>
        <p:txBody>
          <a:bodyPr vert="horz" lIns="91440" tIns="45720" rIns="91440" bIns="45720" rtlCol="0" anchor="ctr"/>
          <a:lstStyle>
            <a:lvl1pPr algn="r">
              <a:defRPr sz="1100" b="1" i="0">
                <a:solidFill>
                  <a:srgbClr val="333333"/>
                </a:solidFill>
                <a:latin typeface="Arial"/>
                <a:cs typeface="Arial"/>
              </a:defRPr>
            </a:lvl1pPr>
          </a:lstStyle>
          <a:p>
            <a:fld id="{ED7ED667-391E-8940-8E86-B0A60FA8D2BF}" type="slidenum">
              <a:rPr lang="en-US" smtClean="0"/>
              <a:pPr/>
              <a:t>‹#›</a:t>
            </a:fld>
            <a:endParaRPr lang="en-US" dirty="0"/>
          </a:p>
        </p:txBody>
      </p:sp>
      <p:pic>
        <p:nvPicPr>
          <p:cNvPr id="7" name="Picture 6" descr="Magna004b85.jpg"/>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218527" y="4528624"/>
            <a:ext cx="516599" cy="451655"/>
          </a:xfrm>
          <a:prstGeom prst="rect">
            <a:avLst/>
          </a:prstGeom>
        </p:spPr>
      </p:pic>
    </p:spTree>
    <p:extLst>
      <p:ext uri="{BB962C8B-B14F-4D97-AF65-F5344CB8AC3E}">
        <p14:creationId xmlns:p14="http://schemas.microsoft.com/office/powerpoint/2010/main" val="12071130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hdr="0" ftr="0" dt="0"/>
  <p:txStyles>
    <p:titleStyle>
      <a:lvl1pPr algn="l" defTabSz="457200" rtl="0" eaLnBrk="1" latinLnBrk="0" hangingPunct="1">
        <a:spcBef>
          <a:spcPct val="0"/>
        </a:spcBef>
        <a:buNone/>
        <a:defRPr sz="4000" kern="1200">
          <a:solidFill>
            <a:srgbClr val="4C4C4C"/>
          </a:solidFill>
          <a:latin typeface="Rockwell"/>
          <a:ea typeface="+mj-ea"/>
          <a:cs typeface="Rockwell"/>
        </a:defRPr>
      </a:lvl1pPr>
    </p:titleStyle>
    <p:bodyStyle>
      <a:lvl1pPr marL="0" indent="0" algn="l" defTabSz="457200" rtl="0" eaLnBrk="1" latinLnBrk="0" hangingPunct="1">
        <a:spcBef>
          <a:spcPct val="20000"/>
        </a:spcBef>
        <a:buFont typeface="Arial"/>
        <a:buNone/>
        <a:defRPr sz="3200" kern="1200">
          <a:solidFill>
            <a:srgbClr val="333333"/>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333333"/>
          </a:solidFill>
          <a:latin typeface="Arial"/>
          <a:ea typeface="+mn-ea"/>
          <a:cs typeface="Arial"/>
        </a:defRPr>
      </a:lvl2pPr>
      <a:lvl3pPr marL="1143000" indent="-228600" algn="l" defTabSz="457200" rtl="0" eaLnBrk="1" latinLnBrk="0" hangingPunct="1">
        <a:spcBef>
          <a:spcPct val="20000"/>
        </a:spcBef>
        <a:buFont typeface="Wingdings" charset="2"/>
        <a:buChar char="ü"/>
        <a:defRPr sz="2400" kern="1200">
          <a:solidFill>
            <a:srgbClr val="333333"/>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333333"/>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333333"/>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9.tif"/><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hyperlink" Target="https://www.surveymonkey.com/r/aligndy"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0" y="1"/>
            <a:ext cx="9144000" cy="1397520"/>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itle 6"/>
          <p:cNvSpPr>
            <a:spLocks noGrp="1"/>
          </p:cNvSpPr>
          <p:nvPr>
            <p:ph type="ctrTitle"/>
          </p:nvPr>
        </p:nvSpPr>
        <p:spPr>
          <a:xfrm>
            <a:off x="1355298" y="1621864"/>
            <a:ext cx="7102903" cy="1923816"/>
          </a:xfrm>
        </p:spPr>
        <p:txBody>
          <a:bodyPr>
            <a:normAutofit fontScale="90000"/>
          </a:bodyPr>
          <a:lstStyle/>
          <a:p>
            <a:r>
              <a:rPr lang="en-US" sz="4000" b="1" dirty="0">
                <a:solidFill>
                  <a:srgbClr val="004B85"/>
                </a:solidFill>
                <a:effectLst/>
                <a:latin typeface="Arial" panose="020B0604020202020204" pitchFamily="34" charset="0"/>
                <a:ea typeface="Times New Roman" panose="02020603050405020304" pitchFamily="18" charset="0"/>
              </a:rPr>
              <a:t>How Can I Re-Envision Office Hours to Increase Participation and Engagement?</a:t>
            </a:r>
            <a:r>
              <a:rPr lang="en-US" dirty="0">
                <a:solidFill>
                  <a:srgbClr val="004B85"/>
                </a:solidFill>
                <a:effectLst/>
              </a:rPr>
              <a:t> </a:t>
            </a:r>
            <a:endParaRPr lang="en-US" dirty="0">
              <a:solidFill>
                <a:srgbClr val="004B85"/>
              </a:solidFill>
            </a:endParaRPr>
          </a:p>
        </p:txBody>
      </p:sp>
      <p:sp>
        <p:nvSpPr>
          <p:cNvPr id="10" name="Rectangle 9"/>
          <p:cNvSpPr/>
          <p:nvPr/>
        </p:nvSpPr>
        <p:spPr>
          <a:xfrm>
            <a:off x="-12569" y="1"/>
            <a:ext cx="1367867" cy="1397520"/>
          </a:xfrm>
          <a:prstGeom prst="rect">
            <a:avLst/>
          </a:pr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4BACC6"/>
              </a:solidFill>
              <a:effectLst/>
              <a:uLnTx/>
              <a:uFillTx/>
              <a:latin typeface="Calibri"/>
              <a:ea typeface="+mn-ea"/>
              <a:cs typeface="+mn-cs"/>
            </a:endParaRPr>
          </a:p>
        </p:txBody>
      </p:sp>
      <p:pic>
        <p:nvPicPr>
          <p:cNvPr id="2" name="Picture 1" descr="20Minute-Icon-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023" y="-92570"/>
            <a:ext cx="1575535" cy="1575535"/>
          </a:xfrm>
          <a:prstGeom prst="rect">
            <a:avLst/>
          </a:prstGeom>
        </p:spPr>
      </p:pic>
      <p:pic>
        <p:nvPicPr>
          <p:cNvPr id="11" name="Picture 10" descr="M20MMlogo1color.ai"/>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9029" y="-230979"/>
            <a:ext cx="5486400" cy="1828800"/>
          </a:xfrm>
          <a:prstGeom prst="rect">
            <a:avLst/>
          </a:prstGeom>
        </p:spPr>
      </p:pic>
    </p:spTree>
    <p:extLst>
      <p:ext uri="{BB962C8B-B14F-4D97-AF65-F5344CB8AC3E}">
        <p14:creationId xmlns:p14="http://schemas.microsoft.com/office/powerpoint/2010/main" val="16813137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484094"/>
            <a:ext cx="7705594" cy="1007760"/>
          </a:xfrm>
          <a:prstGeom prst="rect">
            <a:avLst/>
          </a:prstGeom>
          <a:solidFill>
            <a:srgbClr val="004B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itle 7"/>
          <p:cNvSpPr>
            <a:spLocks noGrp="1"/>
          </p:cNvSpPr>
          <p:nvPr>
            <p:ph type="title"/>
          </p:nvPr>
        </p:nvSpPr>
        <p:spPr>
          <a:xfrm>
            <a:off x="457200" y="634604"/>
            <a:ext cx="6902824" cy="857250"/>
          </a:xfrm>
        </p:spPr>
        <p:txBody>
          <a:bodyPr>
            <a:normAutofit/>
          </a:bodyPr>
          <a:lstStyle/>
          <a:p>
            <a:r>
              <a:rPr kumimoji="0" lang="en-US" b="0" i="0" u="none" strike="noStrike" kern="1200" cap="none" spc="0" normalizeH="0" baseline="0" noProof="0" dirty="0">
                <a:ln>
                  <a:noFill/>
                </a:ln>
                <a:solidFill>
                  <a:prstClr val="white"/>
                </a:solidFill>
                <a:effectLst/>
                <a:uLnTx/>
                <a:uFillTx/>
                <a:latin typeface="Arial" panose="020B0604020202020204"/>
                <a:ea typeface="+mj-ea"/>
                <a:cs typeface="+mj-cs"/>
              </a:rPr>
              <a:t>Other Factors: Space</a:t>
            </a:r>
            <a:endParaRPr lang="en-US" sz="4800" dirty="0">
              <a:solidFill>
                <a:schemeClr val="bg1"/>
              </a:solidFill>
            </a:endParaRPr>
          </a:p>
        </p:txBody>
      </p:sp>
      <p:sp>
        <p:nvSpPr>
          <p:cNvPr id="9" name="Content Placeholder 8"/>
          <p:cNvSpPr>
            <a:spLocks noGrp="1"/>
          </p:cNvSpPr>
          <p:nvPr>
            <p:ph idx="1"/>
          </p:nvPr>
        </p:nvSpPr>
        <p:spPr>
          <a:xfrm>
            <a:off x="457200" y="1535953"/>
            <a:ext cx="8229600" cy="3058670"/>
          </a:xfrm>
        </p:spPr>
        <p:txBody>
          <a:bodyPr>
            <a:normAutofit/>
          </a:bodyPr>
          <a:lstStyle/>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800" b="0" i="0" u="none" strike="noStrike" kern="1200" cap="none" spc="0" normalizeH="0" baseline="0" noProof="0" dirty="0">
                <a:ln>
                  <a:noFill/>
                </a:ln>
                <a:solidFill>
                  <a:srgbClr val="004B85"/>
                </a:solidFill>
                <a:effectLst/>
                <a:uLnTx/>
                <a:uFillTx/>
                <a:latin typeface="Arial" panose="020B0604020202020204"/>
                <a:ea typeface="+mn-ea"/>
                <a:cs typeface="+mn-cs"/>
              </a:rPr>
              <a:t>Lab space X Office space</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400" b="0" i="0" u="none" strike="noStrike" kern="1200" cap="none" spc="0" normalizeH="0" baseline="0" noProof="0" dirty="0">
                <a:ln>
                  <a:noFill/>
                </a:ln>
                <a:solidFill>
                  <a:srgbClr val="004B85"/>
                </a:solidFill>
                <a:effectLst/>
                <a:uLnTx/>
                <a:uFillTx/>
                <a:latin typeface="Arial" panose="020B0604020202020204"/>
                <a:ea typeface="+mn-ea"/>
                <a:cs typeface="+mn-cs"/>
              </a:rPr>
              <a:t>More inviting</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400" b="0" i="0" u="none" strike="noStrike" kern="1200" cap="none" spc="0" normalizeH="0" baseline="0" noProof="0" dirty="0">
                <a:ln>
                  <a:noFill/>
                </a:ln>
                <a:solidFill>
                  <a:srgbClr val="004B85"/>
                </a:solidFill>
                <a:effectLst/>
                <a:uLnTx/>
                <a:uFillTx/>
                <a:latin typeface="Arial" panose="020B0604020202020204"/>
                <a:ea typeface="+mn-ea"/>
                <a:cs typeface="+mn-cs"/>
              </a:rPr>
              <a:t>Less intimidating</a:t>
            </a:r>
          </a:p>
          <a:p>
            <a:pPr lvl="0"/>
            <a:endParaRPr lang="en-US" sz="1200" dirty="0">
              <a:solidFill>
                <a:srgbClr val="004B85"/>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ED7ED667-391E-8940-8E86-B0A60FA8D2BF}" type="slidenum">
              <a:rPr lang="en-US" smtClean="0"/>
              <a:t>10</a:t>
            </a:fld>
            <a:endParaRPr lang="en-US"/>
          </a:p>
        </p:txBody>
      </p:sp>
      <p:sp>
        <p:nvSpPr>
          <p:cNvPr id="11" name="Rectangle 10"/>
          <p:cNvSpPr/>
          <p:nvPr/>
        </p:nvSpPr>
        <p:spPr>
          <a:xfrm>
            <a:off x="8046550" y="484094"/>
            <a:ext cx="1097450" cy="1007760"/>
          </a:xfrm>
          <a:prstGeom prst="rect">
            <a:avLst/>
          </a:prstGeom>
          <a:solidFill>
            <a:srgbClr val="D47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Picture 11" descr="20Minute-Icon-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550" y="438504"/>
            <a:ext cx="1097449" cy="1097449"/>
          </a:xfrm>
          <a:prstGeom prst="rect">
            <a:avLst/>
          </a:prstGeom>
        </p:spPr>
      </p:pic>
      <p:sp>
        <p:nvSpPr>
          <p:cNvPr id="2" name="Right Brace 1">
            <a:extLst>
              <a:ext uri="{FF2B5EF4-FFF2-40B4-BE49-F238E27FC236}">
                <a16:creationId xmlns:a16="http://schemas.microsoft.com/office/drawing/2014/main" id="{735F3F9C-A38F-6FBA-80B8-297E58D08B95}"/>
              </a:ext>
            </a:extLst>
          </p:cNvPr>
          <p:cNvSpPr/>
          <p:nvPr/>
        </p:nvSpPr>
        <p:spPr>
          <a:xfrm>
            <a:off x="3609875" y="2310139"/>
            <a:ext cx="152400" cy="1039679"/>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TextBox 2">
            <a:extLst>
              <a:ext uri="{FF2B5EF4-FFF2-40B4-BE49-F238E27FC236}">
                <a16:creationId xmlns:a16="http://schemas.microsoft.com/office/drawing/2014/main" id="{F9A2632C-9805-20F8-1C03-25F58C6B39E7}"/>
              </a:ext>
            </a:extLst>
          </p:cNvPr>
          <p:cNvSpPr txBox="1"/>
          <p:nvPr/>
        </p:nvSpPr>
        <p:spPr>
          <a:xfrm>
            <a:off x="3852797" y="2137480"/>
            <a:ext cx="1867759" cy="1384995"/>
          </a:xfrm>
          <a:prstGeom prst="rect">
            <a:avLst/>
          </a:prstGeom>
          <a:noFill/>
        </p:spPr>
        <p:txBody>
          <a:bodyPr wrap="square" rtlCol="0">
            <a:spAutoFit/>
          </a:bodyPr>
          <a:lstStyle/>
          <a:p>
            <a:r>
              <a:rPr lang="en-US" sz="2800" dirty="0">
                <a:solidFill>
                  <a:srgbClr val="004B85"/>
                </a:solidFill>
              </a:rPr>
              <a:t>Increased student’s attendance</a:t>
            </a:r>
          </a:p>
        </p:txBody>
      </p:sp>
      <p:pic>
        <p:nvPicPr>
          <p:cNvPr id="4" name="Picture 3" descr="A group of people in a room&#10;&#10;Description automatically generated with medium confidence">
            <a:extLst>
              <a:ext uri="{FF2B5EF4-FFF2-40B4-BE49-F238E27FC236}">
                <a16:creationId xmlns:a16="http://schemas.microsoft.com/office/drawing/2014/main" id="{3C785DA1-511F-249A-EEE7-5A51D722E8D1}"/>
              </a:ext>
            </a:extLst>
          </p:cNvPr>
          <p:cNvPicPr>
            <a:picLocks noChangeAspect="1"/>
          </p:cNvPicPr>
          <p:nvPr/>
        </p:nvPicPr>
        <p:blipFill rotWithShape="1">
          <a:blip r:embed="rId4"/>
          <a:srcRect l="3220" t="38787" r="3572" b="2280"/>
          <a:stretch/>
        </p:blipFill>
        <p:spPr>
          <a:xfrm>
            <a:off x="5943600" y="1648932"/>
            <a:ext cx="2971799" cy="3271417"/>
          </a:xfrm>
          <a:prstGeom prst="rect">
            <a:avLst/>
          </a:prstGeom>
          <a:ln w="76200">
            <a:solidFill>
              <a:schemeClr val="accent1"/>
            </a:solidFill>
          </a:ln>
        </p:spPr>
      </p:pic>
    </p:spTree>
    <p:extLst>
      <p:ext uri="{BB962C8B-B14F-4D97-AF65-F5344CB8AC3E}">
        <p14:creationId xmlns:p14="http://schemas.microsoft.com/office/powerpoint/2010/main" val="9822219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484094"/>
            <a:ext cx="7705594" cy="1007760"/>
          </a:xfrm>
          <a:prstGeom prst="rect">
            <a:avLst/>
          </a:prstGeom>
          <a:solidFill>
            <a:srgbClr val="004B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itle 7"/>
          <p:cNvSpPr>
            <a:spLocks noGrp="1"/>
          </p:cNvSpPr>
          <p:nvPr>
            <p:ph type="title"/>
          </p:nvPr>
        </p:nvSpPr>
        <p:spPr>
          <a:xfrm>
            <a:off x="457200" y="634604"/>
            <a:ext cx="6902824" cy="857250"/>
          </a:xfrm>
        </p:spPr>
        <p:txBody>
          <a:bodyPr>
            <a:normAutofit/>
          </a:bodyPr>
          <a:lstStyle/>
          <a:p>
            <a:r>
              <a:rPr kumimoji="0" lang="en-US" sz="3600" b="0" i="0" u="none" strike="noStrike" kern="1200" cap="none" spc="0" normalizeH="0" baseline="0" noProof="0" dirty="0">
                <a:ln>
                  <a:noFill/>
                </a:ln>
                <a:solidFill>
                  <a:prstClr val="white"/>
                </a:solidFill>
                <a:effectLst/>
                <a:uLnTx/>
                <a:uFillTx/>
                <a:latin typeface="Arial" panose="020B0604020202020204"/>
                <a:ea typeface="+mj-ea"/>
                <a:cs typeface="+mj-cs"/>
              </a:rPr>
              <a:t>Other Factors: Confidence Boost</a:t>
            </a:r>
            <a:endParaRPr lang="en-US" sz="4400" dirty="0">
              <a:solidFill>
                <a:schemeClr val="bg1"/>
              </a:solidFill>
            </a:endParaRPr>
          </a:p>
        </p:txBody>
      </p:sp>
      <p:sp>
        <p:nvSpPr>
          <p:cNvPr id="9" name="Content Placeholder 8"/>
          <p:cNvSpPr>
            <a:spLocks noGrp="1"/>
          </p:cNvSpPr>
          <p:nvPr>
            <p:ph idx="1"/>
          </p:nvPr>
        </p:nvSpPr>
        <p:spPr>
          <a:xfrm>
            <a:off x="457200" y="1535953"/>
            <a:ext cx="8468686" cy="3329662"/>
          </a:xfrm>
        </p:spPr>
        <p:txBody>
          <a:bodyPr>
            <a:normAutofit/>
          </a:bodyPr>
          <a:lstStyle/>
          <a:p>
            <a:pPr marL="52388" indent="-338138" defTabSz="914400">
              <a:lnSpc>
                <a:spcPct val="120000"/>
              </a:lnSpc>
              <a:spcBef>
                <a:spcPts val="500"/>
              </a:spcBef>
              <a:spcAft>
                <a:spcPts val="600"/>
              </a:spcAft>
              <a:buClr>
                <a:srgbClr val="8EC0C1"/>
              </a:buClr>
              <a:buSzPct val="90000"/>
              <a:buFont typeface="Wingdings" panose="05000000000000000000" pitchFamily="2" charset="2"/>
              <a:buChar char="§"/>
              <a:defRPr/>
            </a:pPr>
            <a:r>
              <a:rPr kumimoji="0" lang="en-US" sz="2800" b="0" i="0" u="none" strike="noStrike" kern="1200" cap="none" spc="0" normalizeH="0" baseline="0" noProof="0" dirty="0">
                <a:ln>
                  <a:noFill/>
                </a:ln>
                <a:solidFill>
                  <a:srgbClr val="004B85"/>
                </a:solidFill>
                <a:effectLst/>
                <a:uLnTx/>
                <a:uFillTx/>
                <a:latin typeface="Arial" panose="020B0604020202020204"/>
                <a:ea typeface="+mn-ea"/>
                <a:cs typeface="+mn-cs"/>
              </a:rPr>
              <a:t>Hearing other students asking same questions they wanted to ask</a:t>
            </a:r>
          </a:p>
          <a:p>
            <a:pPr marL="795338" lvl="1" indent="-338138" defTabSz="914400">
              <a:lnSpc>
                <a:spcPct val="120000"/>
              </a:lnSpc>
              <a:spcBef>
                <a:spcPts val="500"/>
              </a:spcBef>
              <a:spcAft>
                <a:spcPts val="600"/>
              </a:spcAft>
              <a:buClr>
                <a:srgbClr val="8EC0C1"/>
              </a:buClr>
              <a:buSzPct val="90000"/>
              <a:buFont typeface="Wingdings" panose="05000000000000000000" pitchFamily="2" charset="2"/>
              <a:buChar char="§"/>
              <a:defRPr/>
            </a:pPr>
            <a:r>
              <a:rPr kumimoji="0" lang="en-US" sz="2400" b="1" i="0" u="none" strike="noStrike" kern="1200" cap="none" spc="0" normalizeH="0" baseline="0" noProof="0" dirty="0">
                <a:ln>
                  <a:noFill/>
                </a:ln>
                <a:solidFill>
                  <a:srgbClr val="004B85"/>
                </a:solidFill>
                <a:effectLst/>
                <a:uLnTx/>
                <a:uFillTx/>
                <a:latin typeface="Constantia" panose="02030602050306030303" pitchFamily="18" charset="0"/>
                <a:cs typeface="+mn-cs"/>
              </a:rPr>
              <a:t>not ”a stupid question”</a:t>
            </a:r>
          </a:p>
          <a:p>
            <a:pPr marL="514350" lvl="1" indent="0" defTabSz="914400">
              <a:lnSpc>
                <a:spcPct val="120000"/>
              </a:lnSpc>
              <a:spcBef>
                <a:spcPts val="500"/>
              </a:spcBef>
              <a:spcAft>
                <a:spcPts val="600"/>
              </a:spcAft>
              <a:buClr>
                <a:srgbClr val="8EC0C1"/>
              </a:buClr>
              <a:buSzPct val="90000"/>
              <a:buNone/>
              <a:defRPr/>
            </a:pPr>
            <a:r>
              <a:rPr kumimoji="0" lang="en-US" sz="2400" b="0" i="0" u="none" strike="noStrike" kern="1200" cap="none" spc="0" normalizeH="0" baseline="0" noProof="0" dirty="0">
                <a:ln>
                  <a:noFill/>
                </a:ln>
                <a:solidFill>
                  <a:srgbClr val="004B85"/>
                </a:solidFill>
                <a:effectLst/>
                <a:uLnTx/>
                <a:uFillTx/>
                <a:latin typeface="Arial" panose="020B0604020202020204"/>
                <a:ea typeface="+mn-ea"/>
                <a:cs typeface="+mn-cs"/>
              </a:rPr>
              <a:t>		</a:t>
            </a:r>
            <a:r>
              <a:rPr kumimoji="0" lang="en-US" sz="3200" b="0" i="0" u="none" strike="noStrike" kern="1200" cap="none" spc="0" normalizeH="0" baseline="0" noProof="0" dirty="0">
                <a:ln>
                  <a:noFill/>
                </a:ln>
                <a:solidFill>
                  <a:srgbClr val="004B85"/>
                </a:solidFill>
                <a:effectLst/>
                <a:uLnTx/>
                <a:uFillTx/>
                <a:latin typeface="Arial" panose="020B0604020202020204"/>
                <a:ea typeface="+mn-ea"/>
                <a:cs typeface="+mn-cs"/>
              </a:rPr>
              <a:t>⬇︎</a:t>
            </a:r>
          </a:p>
          <a:p>
            <a:pPr marL="858838" lvl="1" indent="-344488" defTabSz="914400">
              <a:lnSpc>
                <a:spcPct val="120000"/>
              </a:lnSpc>
              <a:spcBef>
                <a:spcPts val="500"/>
              </a:spcBef>
              <a:spcAft>
                <a:spcPts val="600"/>
              </a:spcAft>
              <a:buClr>
                <a:srgbClr val="8EC0C1"/>
              </a:buClr>
              <a:buSzPct val="90000"/>
              <a:buFont typeface="Wingdings" panose="05000000000000000000" pitchFamily="2" charset="2"/>
              <a:buChar char="§"/>
              <a:defRPr/>
            </a:pPr>
            <a:r>
              <a:rPr kumimoji="0" lang="en-US" sz="2400" b="0" i="0" u="none" strike="noStrike" kern="1200" cap="none" spc="0" normalizeH="0" baseline="0" noProof="0" dirty="0">
                <a:ln>
                  <a:noFill/>
                </a:ln>
                <a:solidFill>
                  <a:srgbClr val="004B85"/>
                </a:solidFill>
                <a:effectLst/>
                <a:uLnTx/>
                <a:uFillTx/>
                <a:latin typeface="Arial" panose="020B0604020202020204"/>
                <a:ea typeface="+mn-ea"/>
                <a:cs typeface="+mn-cs"/>
              </a:rPr>
              <a:t>Overcame fear of asking questions</a:t>
            </a:r>
          </a:p>
          <a:p>
            <a:pPr lvl="0"/>
            <a:endParaRPr lang="en-US" sz="1200" dirty="0">
              <a:solidFill>
                <a:srgbClr val="004B85"/>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ED7ED667-391E-8940-8E86-B0A60FA8D2BF}" type="slidenum">
              <a:rPr lang="en-US" smtClean="0"/>
              <a:t>11</a:t>
            </a:fld>
            <a:endParaRPr lang="en-US"/>
          </a:p>
        </p:txBody>
      </p:sp>
      <p:sp>
        <p:nvSpPr>
          <p:cNvPr id="11" name="Rectangle 10"/>
          <p:cNvSpPr/>
          <p:nvPr/>
        </p:nvSpPr>
        <p:spPr>
          <a:xfrm>
            <a:off x="8046550" y="484094"/>
            <a:ext cx="1097450" cy="1007760"/>
          </a:xfrm>
          <a:prstGeom prst="rect">
            <a:avLst/>
          </a:prstGeom>
          <a:solidFill>
            <a:srgbClr val="D47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Picture 11" descr="20Minute-Icon-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550" y="438504"/>
            <a:ext cx="1097449" cy="1097449"/>
          </a:xfrm>
          <a:prstGeom prst="rect">
            <a:avLst/>
          </a:prstGeom>
        </p:spPr>
      </p:pic>
    </p:spTree>
    <p:extLst>
      <p:ext uri="{BB962C8B-B14F-4D97-AF65-F5344CB8AC3E}">
        <p14:creationId xmlns:p14="http://schemas.microsoft.com/office/powerpoint/2010/main" val="33455919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484094"/>
            <a:ext cx="7705594" cy="1007760"/>
          </a:xfrm>
          <a:prstGeom prst="rect">
            <a:avLst/>
          </a:prstGeom>
          <a:solidFill>
            <a:srgbClr val="004B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itle 7"/>
          <p:cNvSpPr>
            <a:spLocks noGrp="1"/>
          </p:cNvSpPr>
          <p:nvPr>
            <p:ph type="title"/>
          </p:nvPr>
        </p:nvSpPr>
        <p:spPr>
          <a:xfrm>
            <a:off x="457200" y="634604"/>
            <a:ext cx="6902824" cy="857250"/>
          </a:xfrm>
        </p:spPr>
        <p:txBody>
          <a:bodyPr>
            <a:normAutofit fontScale="90000"/>
          </a:bodyPr>
          <a:lstStyle/>
          <a:p>
            <a:r>
              <a:rPr kumimoji="0" lang="en-US" sz="3600" b="0" i="0" u="none" strike="noStrike" kern="1200" cap="none" spc="0" normalizeH="0" baseline="0" noProof="0" dirty="0">
                <a:ln>
                  <a:noFill/>
                </a:ln>
                <a:solidFill>
                  <a:prstClr val="white"/>
                </a:solidFill>
                <a:effectLst/>
                <a:uLnTx/>
                <a:uFillTx/>
                <a:latin typeface="Arial" panose="020B0604020202020204"/>
                <a:ea typeface="+mj-ea"/>
                <a:cs typeface="+mj-cs"/>
              </a:rPr>
              <a:t>Other Factors: Change in Perception</a:t>
            </a:r>
            <a:endParaRPr lang="en-US" sz="4400" dirty="0">
              <a:solidFill>
                <a:schemeClr val="bg1"/>
              </a:solidFill>
            </a:endParaRPr>
          </a:p>
        </p:txBody>
      </p:sp>
      <p:sp>
        <p:nvSpPr>
          <p:cNvPr id="9" name="Content Placeholder 8"/>
          <p:cNvSpPr>
            <a:spLocks noGrp="1"/>
          </p:cNvSpPr>
          <p:nvPr>
            <p:ph idx="1"/>
          </p:nvPr>
        </p:nvSpPr>
        <p:spPr>
          <a:xfrm>
            <a:off x="457200" y="1535953"/>
            <a:ext cx="8229600" cy="3058670"/>
          </a:xfrm>
        </p:spPr>
        <p:txBody>
          <a:bodyPr>
            <a:normAutofit/>
          </a:bodyPr>
          <a:lstStyle/>
          <a:p>
            <a:pPr marL="52388" indent="-338138" defTabSz="914400">
              <a:lnSpc>
                <a:spcPct val="120000"/>
              </a:lnSpc>
              <a:spcBef>
                <a:spcPts val="500"/>
              </a:spcBef>
              <a:spcAft>
                <a:spcPts val="600"/>
              </a:spcAft>
              <a:buClr>
                <a:srgbClr val="8EC0C1"/>
              </a:buClr>
              <a:buSzPct val="90000"/>
              <a:buFont typeface="Wingdings" panose="05000000000000000000" pitchFamily="2" charset="2"/>
              <a:buChar char="§"/>
              <a:defRPr/>
            </a:pPr>
            <a:r>
              <a:rPr lang="en-US" sz="2800" dirty="0">
                <a:solidFill>
                  <a:srgbClr val="004B85"/>
                </a:solidFill>
                <a:cs typeface="+mn-cs"/>
              </a:rPr>
              <a:t>Felt like a</a:t>
            </a:r>
            <a:r>
              <a:rPr kumimoji="0" lang="en-US" sz="2800" b="0" i="0" u="none" strike="noStrike" kern="1200" cap="none" spc="0" normalizeH="0" baseline="0" noProof="0" dirty="0" err="1">
                <a:ln>
                  <a:noFill/>
                </a:ln>
                <a:solidFill>
                  <a:srgbClr val="004B85"/>
                </a:solidFill>
                <a:effectLst/>
                <a:uLnTx/>
                <a:uFillTx/>
                <a:cs typeface="+mn-cs"/>
              </a:rPr>
              <a:t>ttending</a:t>
            </a:r>
            <a:r>
              <a:rPr kumimoji="0" lang="en-US" sz="2800" b="0" i="0" u="none" strike="noStrike" kern="1200" cap="none" spc="0" normalizeH="0" baseline="0" noProof="0" dirty="0">
                <a:ln>
                  <a:noFill/>
                </a:ln>
                <a:solidFill>
                  <a:srgbClr val="004B85"/>
                </a:solidFill>
                <a:effectLst/>
                <a:uLnTx/>
                <a:uFillTx/>
                <a:cs typeface="+mn-cs"/>
              </a:rPr>
              <a:t> an extension of lecture/lab</a:t>
            </a:r>
          </a:p>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800" b="1" i="0" u="none" strike="noStrike" kern="1200" cap="none" spc="0" normalizeH="0" baseline="0" noProof="0" dirty="0">
                <a:ln>
                  <a:noFill/>
                </a:ln>
                <a:solidFill>
                  <a:srgbClr val="004B85"/>
                </a:solidFill>
                <a:effectLst/>
                <a:uLnTx/>
                <a:uFillTx/>
                <a:latin typeface="Constantia" panose="02030602050306030303" pitchFamily="18" charset="0"/>
                <a:ea typeface="Constantia" panose="02030602050306030303" pitchFamily="18" charset="0"/>
                <a:cs typeface="Constantia" panose="02030602050306030303" pitchFamily="18" charset="0"/>
              </a:rPr>
              <a:t>“more like a bonus class time rather than office time”. </a:t>
            </a:r>
            <a:endParaRPr kumimoji="0" lang="en-US" sz="2800" b="1" i="0" u="none" strike="noStrike" kern="1200" cap="none" spc="0" normalizeH="0" baseline="0" noProof="0" dirty="0">
              <a:ln>
                <a:noFill/>
              </a:ln>
              <a:solidFill>
                <a:srgbClr val="004B85"/>
              </a:solidFill>
              <a:effectLst/>
              <a:uLnTx/>
              <a:uFillTx/>
              <a:latin typeface="Constantia" panose="02030602050306030303" pitchFamily="18" charset="0"/>
              <a:cs typeface="+mn-cs"/>
            </a:endParaRPr>
          </a:p>
          <a:p>
            <a:pPr lvl="0"/>
            <a:endParaRPr lang="en-US" sz="1200" dirty="0">
              <a:solidFill>
                <a:srgbClr val="004B85"/>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ED7ED667-391E-8940-8E86-B0A60FA8D2BF}" type="slidenum">
              <a:rPr lang="en-US" smtClean="0"/>
              <a:t>12</a:t>
            </a:fld>
            <a:endParaRPr lang="en-US"/>
          </a:p>
        </p:txBody>
      </p:sp>
      <p:sp>
        <p:nvSpPr>
          <p:cNvPr id="11" name="Rectangle 10"/>
          <p:cNvSpPr/>
          <p:nvPr/>
        </p:nvSpPr>
        <p:spPr>
          <a:xfrm>
            <a:off x="8046550" y="484094"/>
            <a:ext cx="1097450" cy="1007760"/>
          </a:xfrm>
          <a:prstGeom prst="rect">
            <a:avLst/>
          </a:prstGeom>
          <a:solidFill>
            <a:srgbClr val="D47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Picture 11" descr="20Minute-Icon-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550" y="438504"/>
            <a:ext cx="1097449" cy="1097449"/>
          </a:xfrm>
          <a:prstGeom prst="rect">
            <a:avLst/>
          </a:prstGeom>
        </p:spPr>
      </p:pic>
    </p:spTree>
    <p:extLst>
      <p:ext uri="{BB962C8B-B14F-4D97-AF65-F5344CB8AC3E}">
        <p14:creationId xmlns:p14="http://schemas.microsoft.com/office/powerpoint/2010/main" val="14992872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484094"/>
            <a:ext cx="7705594" cy="1007760"/>
          </a:xfrm>
          <a:prstGeom prst="rect">
            <a:avLst/>
          </a:prstGeom>
          <a:solidFill>
            <a:srgbClr val="004B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itle 7"/>
          <p:cNvSpPr>
            <a:spLocks noGrp="1"/>
          </p:cNvSpPr>
          <p:nvPr>
            <p:ph type="title"/>
          </p:nvPr>
        </p:nvSpPr>
        <p:spPr>
          <a:xfrm>
            <a:off x="457199" y="634604"/>
            <a:ext cx="7084503" cy="857250"/>
          </a:xfrm>
        </p:spPr>
        <p:txBody>
          <a:bodyPr>
            <a:normAutofit fontScale="90000"/>
          </a:bodyPr>
          <a:lstStyle/>
          <a:p>
            <a:r>
              <a:rPr kumimoji="0" lang="en-US" sz="3600" b="0" i="0" u="none" strike="noStrike" kern="1200" cap="none" spc="0" normalizeH="0" baseline="0" noProof="0" dirty="0">
                <a:ln>
                  <a:noFill/>
                </a:ln>
                <a:solidFill>
                  <a:prstClr val="white"/>
                </a:solidFill>
                <a:effectLst/>
                <a:uLnTx/>
                <a:uFillTx/>
                <a:latin typeface="Arial" panose="020B0604020202020204"/>
                <a:ea typeface="+mj-ea"/>
                <a:cs typeface="+mj-cs"/>
              </a:rPr>
              <a:t>Other Factors: Creating Connections</a:t>
            </a:r>
            <a:endParaRPr lang="en-US" sz="4400" dirty="0">
              <a:solidFill>
                <a:schemeClr val="bg1"/>
              </a:solidFill>
            </a:endParaRPr>
          </a:p>
        </p:txBody>
      </p:sp>
      <p:sp>
        <p:nvSpPr>
          <p:cNvPr id="9" name="Content Placeholder 8"/>
          <p:cNvSpPr>
            <a:spLocks noGrp="1"/>
          </p:cNvSpPr>
          <p:nvPr>
            <p:ph idx="1"/>
          </p:nvPr>
        </p:nvSpPr>
        <p:spPr>
          <a:xfrm>
            <a:off x="457200" y="1535953"/>
            <a:ext cx="8229600" cy="3058670"/>
          </a:xfrm>
        </p:spPr>
        <p:txBody>
          <a:bodyPr>
            <a:normAutofit/>
          </a:bodyPr>
          <a:lstStyle/>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3200" b="0" i="0" u="none" strike="noStrike" kern="1200" cap="none" spc="0" normalizeH="0" baseline="0" noProof="0" dirty="0">
                <a:ln>
                  <a:noFill/>
                </a:ln>
                <a:solidFill>
                  <a:srgbClr val="004B85"/>
                </a:solidFill>
                <a:effectLst/>
                <a:uLnTx/>
                <a:uFillTx/>
                <a:latin typeface="Arial" panose="020B0604020202020204"/>
                <a:ea typeface="+mn-ea"/>
                <a:cs typeface="+mn-cs"/>
              </a:rPr>
              <a:t>Re-evaluated their peer connections	</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lang="en-US" b="1" dirty="0">
                <a:solidFill>
                  <a:srgbClr val="004B85"/>
                </a:solidFill>
                <a:latin typeface="Constantia" panose="02030602050306030303" pitchFamily="18" charset="0"/>
                <a:cs typeface="+mn-cs"/>
              </a:rPr>
              <a:t>“</a:t>
            </a:r>
            <a:r>
              <a:rPr kumimoji="0" lang="en-US" sz="2800" b="1" i="0" u="none" strike="noStrike" kern="1200" cap="none" spc="0" normalizeH="0" baseline="0" noProof="0" dirty="0">
                <a:ln>
                  <a:noFill/>
                </a:ln>
                <a:solidFill>
                  <a:srgbClr val="004B85"/>
                </a:solidFill>
                <a:effectLst/>
                <a:uLnTx/>
                <a:uFillTx/>
                <a:latin typeface="Constantia" panose="02030602050306030303" pitchFamily="18" charset="0"/>
                <a:cs typeface="+mn-cs"/>
              </a:rPr>
              <a:t>in happy hours you make friends”</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800" b="1" i="0" u="none" strike="noStrike" kern="1200" cap="none" spc="0" normalizeH="0" baseline="0" noProof="0" dirty="0">
                <a:ln>
                  <a:noFill/>
                </a:ln>
                <a:solidFill>
                  <a:srgbClr val="004B85"/>
                </a:solidFill>
                <a:effectLst/>
                <a:uLnTx/>
                <a:uFillTx/>
                <a:latin typeface="Constantia" panose="02030602050306030303" pitchFamily="18" charset="0"/>
                <a:cs typeface="+mn-cs"/>
              </a:rPr>
              <a:t>“like a support mechanism”</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800" b="1" i="0" u="none" strike="noStrike" kern="1200" cap="none" spc="0" normalizeH="0" baseline="0" noProof="0" dirty="0">
                <a:ln>
                  <a:noFill/>
                </a:ln>
                <a:solidFill>
                  <a:srgbClr val="004B85"/>
                </a:solidFill>
                <a:effectLst/>
                <a:uLnTx/>
                <a:uFillTx/>
                <a:latin typeface="Constantia" panose="02030602050306030303" pitchFamily="18" charset="0"/>
                <a:cs typeface="+mn-cs"/>
              </a:rPr>
              <a:t>“sense of community”</a:t>
            </a:r>
          </a:p>
          <a:p>
            <a:pPr lvl="0"/>
            <a:endParaRPr lang="en-US" sz="1400" dirty="0">
              <a:solidFill>
                <a:srgbClr val="004B85"/>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ED7ED667-391E-8940-8E86-B0A60FA8D2BF}" type="slidenum">
              <a:rPr lang="en-US" smtClean="0"/>
              <a:t>13</a:t>
            </a:fld>
            <a:endParaRPr lang="en-US"/>
          </a:p>
        </p:txBody>
      </p:sp>
      <p:sp>
        <p:nvSpPr>
          <p:cNvPr id="11" name="Rectangle 10"/>
          <p:cNvSpPr/>
          <p:nvPr/>
        </p:nvSpPr>
        <p:spPr>
          <a:xfrm>
            <a:off x="8046550" y="484094"/>
            <a:ext cx="1097450" cy="1007760"/>
          </a:xfrm>
          <a:prstGeom prst="rect">
            <a:avLst/>
          </a:prstGeom>
          <a:solidFill>
            <a:srgbClr val="D47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Picture 11" descr="20Minute-Icon-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550" y="438504"/>
            <a:ext cx="1097449" cy="1097449"/>
          </a:xfrm>
          <a:prstGeom prst="rect">
            <a:avLst/>
          </a:prstGeom>
        </p:spPr>
      </p:pic>
    </p:spTree>
    <p:extLst>
      <p:ext uri="{BB962C8B-B14F-4D97-AF65-F5344CB8AC3E}">
        <p14:creationId xmlns:p14="http://schemas.microsoft.com/office/powerpoint/2010/main" val="10681218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484094"/>
            <a:ext cx="7705594" cy="1007760"/>
          </a:xfrm>
          <a:prstGeom prst="rect">
            <a:avLst/>
          </a:prstGeom>
          <a:solidFill>
            <a:srgbClr val="004B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itle 7"/>
          <p:cNvSpPr>
            <a:spLocks noGrp="1"/>
          </p:cNvSpPr>
          <p:nvPr>
            <p:ph type="title"/>
          </p:nvPr>
        </p:nvSpPr>
        <p:spPr>
          <a:xfrm>
            <a:off x="457200" y="634604"/>
            <a:ext cx="7059336" cy="857250"/>
          </a:xfrm>
        </p:spPr>
        <p:txBody>
          <a:bodyPr>
            <a:normAutofit/>
          </a:bodyPr>
          <a:lstStyle/>
          <a:p>
            <a:r>
              <a:rPr kumimoji="0" lang="en-US" sz="3400" b="0" i="0" u="none" strike="noStrike" kern="1200" cap="none" spc="0" normalizeH="0" baseline="0" noProof="0" dirty="0">
                <a:ln>
                  <a:noFill/>
                </a:ln>
                <a:solidFill>
                  <a:prstClr val="white"/>
                </a:solidFill>
                <a:effectLst/>
                <a:uLnTx/>
                <a:uFillTx/>
                <a:latin typeface="Arial" panose="020B0604020202020204"/>
                <a:ea typeface="+mj-ea"/>
                <a:cs typeface="+mj-cs"/>
              </a:rPr>
              <a:t>Other Factors: Guided Socialization</a:t>
            </a:r>
            <a:endParaRPr lang="en-US" dirty="0">
              <a:solidFill>
                <a:schemeClr val="bg1"/>
              </a:solidFill>
            </a:endParaRPr>
          </a:p>
        </p:txBody>
      </p:sp>
      <p:sp>
        <p:nvSpPr>
          <p:cNvPr id="9" name="Content Placeholder 8"/>
          <p:cNvSpPr>
            <a:spLocks noGrp="1"/>
          </p:cNvSpPr>
          <p:nvPr>
            <p:ph idx="1"/>
          </p:nvPr>
        </p:nvSpPr>
        <p:spPr>
          <a:xfrm>
            <a:off x="457200" y="1535953"/>
            <a:ext cx="8229600" cy="3058670"/>
          </a:xfrm>
        </p:spPr>
        <p:txBody>
          <a:bodyPr>
            <a:normAutofit fontScale="77500" lnSpcReduction="20000"/>
          </a:bodyPr>
          <a:lstStyle/>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800" b="0" i="0" u="none" strike="noStrike" kern="1200" cap="none" spc="0" normalizeH="0" baseline="0" noProof="0" dirty="0">
                <a:ln>
                  <a:noFill/>
                </a:ln>
                <a:solidFill>
                  <a:srgbClr val="004B85"/>
                </a:solidFill>
                <a:effectLst/>
                <a:uLnTx/>
                <a:uFillTx/>
                <a:latin typeface="Arial" panose="020B0604020202020204"/>
                <a:ea typeface="+mn-ea"/>
                <a:cs typeface="+mn-cs"/>
              </a:rPr>
              <a:t>Professors:</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400" b="0" i="0" u="none" strike="noStrike" kern="1200" cap="none" spc="0" normalizeH="0" baseline="0" noProof="0" dirty="0">
                <a:ln>
                  <a:noFill/>
                </a:ln>
                <a:solidFill>
                  <a:srgbClr val="004B85"/>
                </a:solidFill>
                <a:effectLst/>
                <a:uLnTx/>
                <a:uFillTx/>
                <a:latin typeface="Arial" panose="020B0604020202020204"/>
                <a:ea typeface="+mn-ea"/>
                <a:cs typeface="+mn-cs"/>
              </a:rPr>
              <a:t>Encourage students that are underperforming to attend</a:t>
            </a:r>
          </a:p>
          <a:p>
            <a:pPr marL="858838" lvl="1" indent="-344488" defTabSz="914400">
              <a:lnSpc>
                <a:spcPct val="120000"/>
              </a:lnSpc>
              <a:spcBef>
                <a:spcPts val="500"/>
              </a:spcBef>
              <a:spcAft>
                <a:spcPts val="600"/>
              </a:spcAft>
              <a:buClr>
                <a:srgbClr val="8EC0C1"/>
              </a:buClr>
              <a:buSzPct val="90000"/>
              <a:buFont typeface="Wingdings" panose="05000000000000000000" pitchFamily="2" charset="2"/>
              <a:buChar char="§"/>
              <a:defRPr/>
            </a:pPr>
            <a:r>
              <a:rPr kumimoji="0" lang="en-US" b="1" i="0" u="none" strike="noStrike" kern="1200" cap="none" spc="0" normalizeH="0" baseline="0" noProof="0" dirty="0">
                <a:ln>
                  <a:noFill/>
                </a:ln>
                <a:solidFill>
                  <a:srgbClr val="004B85"/>
                </a:solidFill>
                <a:effectLst/>
                <a:uLnTx/>
                <a:uFillTx/>
                <a:latin typeface="Constantia" panose="02030602050306030303" pitchFamily="18" charset="0"/>
                <a:ea typeface="Calibri" panose="020F0502020204030204" pitchFamily="34" charset="0"/>
                <a:cs typeface="Arial" panose="020B0604020202020204" pitchFamily="34" charset="0"/>
              </a:rPr>
              <a:t>“some students prefer to study by themselves, but happy hours make them enjoy studying with others as well. Either by asking questions or helping others out.” </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3100" b="1" i="0" u="none" strike="noStrike" kern="1200" cap="none" spc="0" normalizeH="0" baseline="0" noProof="0" dirty="0">
                <a:ln>
                  <a:noFill/>
                </a:ln>
                <a:solidFill>
                  <a:srgbClr val="004B85"/>
                </a:solidFill>
                <a:effectLst/>
                <a:uLnTx/>
                <a:uFillTx/>
                <a:latin typeface="Constantia" panose="02030602050306030303" pitchFamily="18" charset="0"/>
                <a:ea typeface="Calibri" panose="020F0502020204030204" pitchFamily="34" charset="0"/>
                <a:cs typeface="Arial" panose="020B0604020202020204" pitchFamily="34" charset="0"/>
              </a:rPr>
              <a:t>“teaching is the best way to learn, and it makes you want to try harder”</a:t>
            </a:r>
            <a:endParaRPr kumimoji="0" lang="en-US" sz="3100" b="1" i="0" u="none" strike="noStrike" kern="1200" cap="none" spc="0" normalizeH="0" baseline="0" noProof="0" dirty="0">
              <a:ln>
                <a:noFill/>
              </a:ln>
              <a:solidFill>
                <a:srgbClr val="004B85"/>
              </a:solidFill>
              <a:effectLst/>
              <a:uLnTx/>
              <a:uFillTx/>
              <a:latin typeface="Constantia" panose="02030602050306030303" pitchFamily="18" charset="0"/>
              <a:cs typeface="+mn-cs"/>
            </a:endParaRPr>
          </a:p>
          <a:p>
            <a:pPr lvl="0"/>
            <a:endParaRPr lang="en-US" sz="1400" dirty="0">
              <a:solidFill>
                <a:srgbClr val="004B85"/>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ED7ED667-391E-8940-8E86-B0A60FA8D2BF}" type="slidenum">
              <a:rPr lang="en-US" smtClean="0"/>
              <a:t>14</a:t>
            </a:fld>
            <a:endParaRPr lang="en-US"/>
          </a:p>
        </p:txBody>
      </p:sp>
      <p:sp>
        <p:nvSpPr>
          <p:cNvPr id="11" name="Rectangle 10"/>
          <p:cNvSpPr/>
          <p:nvPr/>
        </p:nvSpPr>
        <p:spPr>
          <a:xfrm>
            <a:off x="8046550" y="484094"/>
            <a:ext cx="1097450" cy="1007760"/>
          </a:xfrm>
          <a:prstGeom prst="rect">
            <a:avLst/>
          </a:prstGeom>
          <a:solidFill>
            <a:srgbClr val="D47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Picture 11" descr="20Minute-Icon-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550" y="438504"/>
            <a:ext cx="1097449" cy="1097449"/>
          </a:xfrm>
          <a:prstGeom prst="rect">
            <a:avLst/>
          </a:prstGeom>
        </p:spPr>
      </p:pic>
    </p:spTree>
    <p:extLst>
      <p:ext uri="{BB962C8B-B14F-4D97-AF65-F5344CB8AC3E}">
        <p14:creationId xmlns:p14="http://schemas.microsoft.com/office/powerpoint/2010/main" val="28877188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484094"/>
            <a:ext cx="7705594" cy="1007760"/>
          </a:xfrm>
          <a:prstGeom prst="rect">
            <a:avLst/>
          </a:prstGeom>
          <a:solidFill>
            <a:srgbClr val="004B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itle 7"/>
          <p:cNvSpPr>
            <a:spLocks noGrp="1"/>
          </p:cNvSpPr>
          <p:nvPr>
            <p:ph type="title"/>
          </p:nvPr>
        </p:nvSpPr>
        <p:spPr>
          <a:xfrm>
            <a:off x="457200" y="634604"/>
            <a:ext cx="6902824" cy="857250"/>
          </a:xfrm>
        </p:spPr>
        <p:txBody>
          <a:bodyPr>
            <a:normAutofit/>
          </a:bodyPr>
          <a:lstStyle/>
          <a:p>
            <a:r>
              <a:rPr kumimoji="0" lang="en-US" sz="3600" b="0" i="0" u="none" strike="noStrike" kern="1200" cap="none" spc="0" normalizeH="0" baseline="0" noProof="0" dirty="0">
                <a:ln>
                  <a:noFill/>
                </a:ln>
                <a:solidFill>
                  <a:prstClr val="white"/>
                </a:solidFill>
                <a:effectLst/>
                <a:uLnTx/>
                <a:uFillTx/>
                <a:latin typeface="Arial" panose="020B0604020202020204"/>
                <a:ea typeface="+mj-ea"/>
                <a:cs typeface="+mj-cs"/>
              </a:rPr>
              <a:t>Other Factors: Meeting Point</a:t>
            </a:r>
            <a:endParaRPr lang="en-US" sz="4400" dirty="0">
              <a:solidFill>
                <a:schemeClr val="bg1"/>
              </a:solidFill>
            </a:endParaRPr>
          </a:p>
        </p:txBody>
      </p:sp>
      <p:sp>
        <p:nvSpPr>
          <p:cNvPr id="9" name="Content Placeholder 8"/>
          <p:cNvSpPr>
            <a:spLocks noGrp="1"/>
          </p:cNvSpPr>
          <p:nvPr>
            <p:ph idx="1"/>
          </p:nvPr>
        </p:nvSpPr>
        <p:spPr>
          <a:xfrm>
            <a:off x="457200" y="1535953"/>
            <a:ext cx="8229600" cy="3058670"/>
          </a:xfrm>
        </p:spPr>
        <p:txBody>
          <a:bodyPr>
            <a:normAutofit/>
          </a:bodyPr>
          <a:lstStyle/>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3200" b="0" i="0" u="none" strike="noStrike" kern="1200" cap="none" spc="0" normalizeH="0" baseline="0" noProof="0" dirty="0">
                <a:ln>
                  <a:noFill/>
                </a:ln>
                <a:solidFill>
                  <a:srgbClr val="004B85"/>
                </a:solidFill>
                <a:effectLst/>
                <a:uLnTx/>
                <a:uFillTx/>
                <a:latin typeface="Arial" panose="020B0604020202020204"/>
                <a:ea typeface="+mn-ea"/>
                <a:cs typeface="+mn-cs"/>
              </a:rPr>
              <a:t>Space for meeting others</a:t>
            </a:r>
          </a:p>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3200" b="0" i="0" u="none" strike="noStrike" kern="1200" cap="none" spc="0" normalizeH="0" baseline="0" noProof="0" dirty="0">
                <a:ln>
                  <a:noFill/>
                </a:ln>
                <a:solidFill>
                  <a:srgbClr val="004B85"/>
                </a:solidFill>
                <a:effectLst/>
                <a:uLnTx/>
                <a:uFillTx/>
                <a:latin typeface="Arial" panose="020B0604020202020204"/>
                <a:ea typeface="+mn-ea"/>
                <a:cs typeface="+mn-cs"/>
              </a:rPr>
              <a:t>Space for studying different topics</a:t>
            </a:r>
          </a:p>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lang="en-US" dirty="0">
                <a:solidFill>
                  <a:srgbClr val="004B85"/>
                </a:solidFill>
                <a:cs typeface="+mn-cs"/>
              </a:rPr>
              <a:t>Space for socializing</a:t>
            </a:r>
            <a:endParaRPr kumimoji="0" lang="en-US" sz="3200" b="0" i="0" u="none" strike="noStrike" kern="1200" cap="none" spc="0" normalizeH="0" baseline="0" noProof="0" dirty="0">
              <a:ln>
                <a:noFill/>
              </a:ln>
              <a:solidFill>
                <a:srgbClr val="004B85"/>
              </a:solidFill>
              <a:effectLst/>
              <a:uLnTx/>
              <a:uFillTx/>
              <a:latin typeface="Arial" panose="020B0604020202020204"/>
              <a:ea typeface="+mn-ea"/>
              <a:cs typeface="+mn-cs"/>
            </a:endParaRPr>
          </a:p>
          <a:p>
            <a:pPr marL="52388" indent="-338138" defTabSz="914400">
              <a:lnSpc>
                <a:spcPct val="120000"/>
              </a:lnSpc>
              <a:spcBef>
                <a:spcPts val="500"/>
              </a:spcBef>
              <a:spcAft>
                <a:spcPts val="600"/>
              </a:spcAft>
              <a:buClr>
                <a:srgbClr val="8EC0C1"/>
              </a:buClr>
              <a:buSzPct val="90000"/>
              <a:buFont typeface="Wingdings" panose="05000000000000000000" pitchFamily="2" charset="2"/>
              <a:buChar char="§"/>
              <a:defRPr/>
            </a:pPr>
            <a:r>
              <a:rPr kumimoji="0" lang="en-US" b="0" i="0" u="none" strike="noStrike" kern="1200" cap="none" spc="0" normalizeH="0" baseline="0" noProof="0" dirty="0">
                <a:ln>
                  <a:noFill/>
                </a:ln>
                <a:solidFill>
                  <a:srgbClr val="004B85"/>
                </a:solidFill>
                <a:effectLst/>
                <a:uLnTx/>
                <a:uFillTx/>
                <a:latin typeface="Arial" panose="020B0604020202020204"/>
                <a:ea typeface="+mn-ea"/>
                <a:cs typeface="+mn-cs"/>
              </a:rPr>
              <a:t>Students can </a:t>
            </a:r>
            <a:r>
              <a:rPr kumimoji="0" lang="en-US" b="1" i="0" u="none" strike="noStrike" kern="1200" cap="none" spc="0" normalizeH="0" baseline="0" noProof="0" dirty="0">
                <a:ln>
                  <a:noFill/>
                </a:ln>
                <a:solidFill>
                  <a:srgbClr val="004B85"/>
                </a:solidFill>
                <a:effectLst/>
                <a:uLnTx/>
                <a:uFillTx/>
                <a:latin typeface="Constantia" panose="02030602050306030303" pitchFamily="18" charset="0"/>
                <a:cs typeface="+mn-cs"/>
              </a:rPr>
              <a:t>“go at their own pace”</a:t>
            </a:r>
          </a:p>
          <a:p>
            <a:pPr lvl="0"/>
            <a:endParaRPr lang="en-US" sz="1400" dirty="0">
              <a:solidFill>
                <a:srgbClr val="004B85"/>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ED7ED667-391E-8940-8E86-B0A60FA8D2BF}" type="slidenum">
              <a:rPr lang="en-US" smtClean="0"/>
              <a:t>15</a:t>
            </a:fld>
            <a:endParaRPr lang="en-US"/>
          </a:p>
        </p:txBody>
      </p:sp>
      <p:sp>
        <p:nvSpPr>
          <p:cNvPr id="11" name="Rectangle 10"/>
          <p:cNvSpPr/>
          <p:nvPr/>
        </p:nvSpPr>
        <p:spPr>
          <a:xfrm>
            <a:off x="8046550" y="484094"/>
            <a:ext cx="1097450" cy="1007760"/>
          </a:xfrm>
          <a:prstGeom prst="rect">
            <a:avLst/>
          </a:prstGeom>
          <a:solidFill>
            <a:srgbClr val="D47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Picture 11" descr="20Minute-Icon-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550" y="438504"/>
            <a:ext cx="1097449" cy="1097449"/>
          </a:xfrm>
          <a:prstGeom prst="rect">
            <a:avLst/>
          </a:prstGeom>
        </p:spPr>
      </p:pic>
    </p:spTree>
    <p:extLst>
      <p:ext uri="{BB962C8B-B14F-4D97-AF65-F5344CB8AC3E}">
        <p14:creationId xmlns:p14="http://schemas.microsoft.com/office/powerpoint/2010/main" val="4761230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484094"/>
            <a:ext cx="7705594" cy="1007760"/>
          </a:xfrm>
          <a:prstGeom prst="rect">
            <a:avLst/>
          </a:prstGeom>
          <a:solidFill>
            <a:srgbClr val="004B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itle 7"/>
          <p:cNvSpPr>
            <a:spLocks noGrp="1"/>
          </p:cNvSpPr>
          <p:nvPr>
            <p:ph type="title"/>
          </p:nvPr>
        </p:nvSpPr>
        <p:spPr>
          <a:xfrm>
            <a:off x="457200" y="634604"/>
            <a:ext cx="6902824" cy="857250"/>
          </a:xfrm>
        </p:spPr>
        <p:txBody>
          <a:bodyPr>
            <a:normAutofit/>
          </a:bodyPr>
          <a:lstStyle/>
          <a:p>
            <a:r>
              <a:rPr kumimoji="0" lang="en-US" sz="3600" b="0" i="0" u="none" strike="noStrike" kern="1200" cap="none" spc="0" normalizeH="0" baseline="0" noProof="0" dirty="0">
                <a:ln>
                  <a:noFill/>
                </a:ln>
                <a:solidFill>
                  <a:prstClr val="white"/>
                </a:solidFill>
                <a:effectLst/>
                <a:uLnTx/>
                <a:uFillTx/>
                <a:latin typeface="Arial" panose="020B0604020202020204"/>
                <a:ea typeface="+mj-ea"/>
                <a:cs typeface="+mj-cs"/>
              </a:rPr>
              <a:t>Guided X Unguided Office Hours</a:t>
            </a:r>
            <a:endParaRPr lang="en-US" sz="4400" dirty="0">
              <a:solidFill>
                <a:schemeClr val="bg1"/>
              </a:solidFill>
            </a:endParaRPr>
          </a:p>
        </p:txBody>
      </p:sp>
      <p:sp>
        <p:nvSpPr>
          <p:cNvPr id="9" name="Content Placeholder 8"/>
          <p:cNvSpPr>
            <a:spLocks noGrp="1"/>
          </p:cNvSpPr>
          <p:nvPr>
            <p:ph idx="1"/>
          </p:nvPr>
        </p:nvSpPr>
        <p:spPr>
          <a:xfrm>
            <a:off x="457200" y="1535953"/>
            <a:ext cx="8229600" cy="3058670"/>
          </a:xfrm>
        </p:spPr>
        <p:txBody>
          <a:bodyPr>
            <a:normAutofit fontScale="70000" lnSpcReduction="20000"/>
          </a:bodyPr>
          <a:lstStyle/>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600" b="1" i="0" u="none" strike="noStrike" kern="1200" cap="none" spc="0" normalizeH="0" baseline="0" noProof="0" dirty="0">
                <a:ln>
                  <a:noFill/>
                </a:ln>
                <a:solidFill>
                  <a:srgbClr val="004B85"/>
                </a:solidFill>
                <a:effectLst/>
                <a:uLnTx/>
                <a:uFillTx/>
                <a:latin typeface="Arial" panose="020B0604020202020204"/>
                <a:ea typeface="+mn-ea"/>
                <a:cs typeface="+mn-cs"/>
              </a:rPr>
              <a:t>Guided office hours</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200" b="0" i="0" u="none" strike="noStrike" kern="1200" cap="none" spc="0" normalizeH="0" baseline="0" noProof="0" dirty="0">
                <a:ln>
                  <a:noFill/>
                </a:ln>
                <a:solidFill>
                  <a:srgbClr val="004B85"/>
                </a:solidFill>
                <a:effectLst/>
                <a:uLnTx/>
                <a:uFillTx/>
                <a:latin typeface="Arial" panose="020B0604020202020204"/>
                <a:ea typeface="+mn-ea"/>
                <a:cs typeface="+mn-cs"/>
              </a:rPr>
              <a:t>Guidance of what office hours are intended to do</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200" b="0" i="0" u="none" strike="noStrike" kern="1200" cap="none" spc="0" normalizeH="0" baseline="0" noProof="0" dirty="0">
                <a:ln>
                  <a:noFill/>
                </a:ln>
                <a:solidFill>
                  <a:srgbClr val="004B85"/>
                </a:solidFill>
                <a:effectLst/>
                <a:uLnTx/>
                <a:uFillTx/>
                <a:latin typeface="Arial" panose="020B0604020202020204"/>
                <a:ea typeface="+mn-ea"/>
                <a:cs typeface="+mn-cs"/>
              </a:rPr>
              <a:t>Invoking uncertainty may lead to low attendance</a:t>
            </a:r>
          </a:p>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600" b="1" i="0" u="none" strike="noStrike" kern="1200" cap="none" spc="0" normalizeH="0" baseline="0" noProof="0" dirty="0">
                <a:ln>
                  <a:noFill/>
                </a:ln>
                <a:solidFill>
                  <a:srgbClr val="004B85"/>
                </a:solidFill>
                <a:effectLst/>
                <a:uLnTx/>
                <a:uFillTx/>
                <a:latin typeface="Arial" panose="020B0604020202020204"/>
                <a:ea typeface="+mn-ea"/>
                <a:cs typeface="+mn-cs"/>
              </a:rPr>
              <a:t>Unguided happy hours</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200" b="0" i="0" u="none" strike="noStrike" kern="1200" cap="none" spc="0" normalizeH="0" baseline="0" noProof="0" dirty="0">
                <a:ln>
                  <a:noFill/>
                </a:ln>
                <a:solidFill>
                  <a:srgbClr val="004B85"/>
                </a:solidFill>
                <a:effectLst/>
                <a:uLnTx/>
                <a:uFillTx/>
                <a:latin typeface="Arial" panose="020B0604020202020204"/>
                <a:ea typeface="+mn-ea"/>
                <a:cs typeface="+mn-cs"/>
              </a:rPr>
              <a:t>Unstructured </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200" b="0" i="0" u="none" strike="noStrike" kern="1200" cap="none" spc="0" normalizeH="0" baseline="0" noProof="0" dirty="0">
                <a:ln>
                  <a:noFill/>
                </a:ln>
                <a:solidFill>
                  <a:srgbClr val="004B85"/>
                </a:solidFill>
                <a:effectLst/>
                <a:uLnTx/>
                <a:uFillTx/>
                <a:latin typeface="Arial" panose="020B0604020202020204"/>
                <a:ea typeface="+mn-ea"/>
                <a:cs typeface="+mn-cs"/>
              </a:rPr>
              <a:t>Students should feel comfortable attending</a:t>
            </a:r>
          </a:p>
          <a:p>
            <a:pPr marL="1258888" marR="0" lvl="2" indent="-34448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1900" b="0" i="0" u="none" strike="noStrike" kern="1200" cap="none" spc="0" normalizeH="0" baseline="0" noProof="0" dirty="0">
                <a:ln>
                  <a:noFill/>
                </a:ln>
                <a:solidFill>
                  <a:srgbClr val="004B85"/>
                </a:solidFill>
                <a:effectLst/>
                <a:uLnTx/>
                <a:uFillTx/>
                <a:latin typeface="Arial" panose="020B0604020202020204"/>
                <a:ea typeface="+mn-ea"/>
                <a:cs typeface="+mn-cs"/>
              </a:rPr>
              <a:t>Independent of what they will do or achieve</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200" b="0" i="0" u="none" strike="noStrike" kern="1200" cap="none" spc="0" normalizeH="0" baseline="0" noProof="0" dirty="0">
                <a:ln>
                  <a:noFill/>
                </a:ln>
                <a:solidFill>
                  <a:srgbClr val="004B85"/>
                </a:solidFill>
                <a:effectLst/>
                <a:uLnTx/>
                <a:uFillTx/>
                <a:latin typeface="Arial" panose="020B0604020202020204"/>
                <a:ea typeface="+mn-ea"/>
                <a:cs typeface="+mn-cs"/>
              </a:rPr>
              <a:t>Professors will be present to answer questions</a:t>
            </a:r>
            <a:endParaRPr lang="en-US" sz="1400" dirty="0">
              <a:solidFill>
                <a:srgbClr val="004B85"/>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ED7ED667-391E-8940-8E86-B0A60FA8D2BF}" type="slidenum">
              <a:rPr lang="en-US" smtClean="0"/>
              <a:t>16</a:t>
            </a:fld>
            <a:endParaRPr lang="en-US"/>
          </a:p>
        </p:txBody>
      </p:sp>
      <p:sp>
        <p:nvSpPr>
          <p:cNvPr id="11" name="Rectangle 10"/>
          <p:cNvSpPr/>
          <p:nvPr/>
        </p:nvSpPr>
        <p:spPr>
          <a:xfrm>
            <a:off x="8046550" y="484094"/>
            <a:ext cx="1097450" cy="1007760"/>
          </a:xfrm>
          <a:prstGeom prst="rect">
            <a:avLst/>
          </a:prstGeom>
          <a:solidFill>
            <a:srgbClr val="D47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Picture 11" descr="20Minute-Icon-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550" y="438504"/>
            <a:ext cx="1097449" cy="1097449"/>
          </a:xfrm>
          <a:prstGeom prst="rect">
            <a:avLst/>
          </a:prstGeom>
        </p:spPr>
      </p:pic>
      <p:pic>
        <p:nvPicPr>
          <p:cNvPr id="3" name="Graphic 2" descr="Close with solid fill">
            <a:extLst>
              <a:ext uri="{FF2B5EF4-FFF2-40B4-BE49-F238E27FC236}">
                <a16:creationId xmlns:a16="http://schemas.microsoft.com/office/drawing/2014/main" id="{D855D870-97B1-262C-E9FC-B553AE4FE93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07157" y="1642364"/>
            <a:ext cx="1069597" cy="1069597"/>
          </a:xfrm>
          <a:prstGeom prst="rect">
            <a:avLst/>
          </a:prstGeom>
        </p:spPr>
      </p:pic>
    </p:spTree>
    <p:extLst>
      <p:ext uri="{BB962C8B-B14F-4D97-AF65-F5344CB8AC3E}">
        <p14:creationId xmlns:p14="http://schemas.microsoft.com/office/powerpoint/2010/main" val="15265017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484094"/>
            <a:ext cx="7705594" cy="1007760"/>
          </a:xfrm>
          <a:prstGeom prst="rect">
            <a:avLst/>
          </a:prstGeom>
          <a:solidFill>
            <a:srgbClr val="004B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itle 7"/>
          <p:cNvSpPr>
            <a:spLocks noGrp="1"/>
          </p:cNvSpPr>
          <p:nvPr>
            <p:ph type="title"/>
          </p:nvPr>
        </p:nvSpPr>
        <p:spPr>
          <a:xfrm>
            <a:off x="457200" y="634604"/>
            <a:ext cx="6902824" cy="857250"/>
          </a:xfrm>
        </p:spPr>
        <p:txBody>
          <a:bodyPr>
            <a:normAutofit/>
          </a:bodyPr>
          <a:lstStyle/>
          <a:p>
            <a:r>
              <a:rPr kumimoji="0" lang="en-US" b="0" i="0" u="none" strike="noStrike" kern="1200" cap="none" spc="0" normalizeH="0" baseline="0" noProof="0" dirty="0">
                <a:ln>
                  <a:noFill/>
                </a:ln>
                <a:solidFill>
                  <a:prstClr val="white"/>
                </a:solidFill>
                <a:effectLst/>
                <a:uLnTx/>
                <a:uFillTx/>
                <a:latin typeface="Arial" panose="020B0604020202020204"/>
                <a:ea typeface="+mj-ea"/>
                <a:cs typeface="+mj-cs"/>
              </a:rPr>
              <a:t>Solidifying Interactions </a:t>
            </a:r>
            <a:endParaRPr lang="en-US" sz="4800" dirty="0">
              <a:solidFill>
                <a:schemeClr val="bg1"/>
              </a:solidFill>
            </a:endParaRPr>
          </a:p>
        </p:txBody>
      </p:sp>
      <p:sp>
        <p:nvSpPr>
          <p:cNvPr id="9" name="Content Placeholder 8"/>
          <p:cNvSpPr>
            <a:spLocks noGrp="1"/>
          </p:cNvSpPr>
          <p:nvPr>
            <p:ph idx="1"/>
          </p:nvPr>
        </p:nvSpPr>
        <p:spPr>
          <a:xfrm>
            <a:off x="457200" y="1535953"/>
            <a:ext cx="8468686" cy="3058670"/>
          </a:xfrm>
        </p:spPr>
        <p:txBody>
          <a:bodyPr>
            <a:normAutofit lnSpcReduction="10000"/>
          </a:bodyPr>
          <a:lstStyle/>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800" b="0" i="0" u="none" strike="noStrike" kern="1200" cap="none" spc="0" normalizeH="0" baseline="0" noProof="0" dirty="0">
                <a:ln>
                  <a:noFill/>
                </a:ln>
                <a:solidFill>
                  <a:srgbClr val="004B85"/>
                </a:solidFill>
                <a:effectLst/>
                <a:uLnTx/>
                <a:uFillTx/>
                <a:latin typeface="Arial" panose="020B0604020202020204"/>
                <a:ea typeface="+mn-ea"/>
                <a:cs typeface="+mn-cs"/>
              </a:rPr>
              <a:t>Importance of one-on-one interactions between </a:t>
            </a:r>
            <a:r>
              <a:rPr kumimoji="0" lang="en-US" sz="2800" b="1" i="1" u="none" strike="noStrike" kern="1200" cap="none" spc="0" normalizeH="0" baseline="0" noProof="0" dirty="0">
                <a:ln>
                  <a:noFill/>
                </a:ln>
                <a:solidFill>
                  <a:srgbClr val="004B85"/>
                </a:solidFill>
                <a:effectLst/>
                <a:uLnTx/>
                <a:uFillTx/>
                <a:latin typeface="Arial" panose="020B0604020202020204"/>
                <a:ea typeface="+mn-ea"/>
                <a:cs typeface="+mn-cs"/>
              </a:rPr>
              <a:t>faculty and students</a:t>
            </a:r>
          </a:p>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800" b="1" i="1" u="none" strike="noStrike" kern="1200" cap="none" spc="0" normalizeH="0" baseline="0" noProof="0" dirty="0">
                <a:ln>
                  <a:noFill/>
                </a:ln>
                <a:solidFill>
                  <a:srgbClr val="004B85"/>
                </a:solidFill>
                <a:effectLst/>
                <a:uLnTx/>
                <a:uFillTx/>
                <a:latin typeface="Arial" panose="020B0604020202020204"/>
                <a:ea typeface="+mn-ea"/>
                <a:cs typeface="+mn-cs"/>
              </a:rPr>
              <a:t>Student-student</a:t>
            </a:r>
            <a:r>
              <a:rPr kumimoji="0" lang="en-US" sz="2800" b="0" i="0" u="none" strike="noStrike" kern="1200" cap="none" spc="0" normalizeH="0" baseline="0" noProof="0" dirty="0">
                <a:ln>
                  <a:noFill/>
                </a:ln>
                <a:solidFill>
                  <a:srgbClr val="004B85"/>
                </a:solidFill>
                <a:effectLst/>
                <a:uLnTx/>
                <a:uFillTx/>
                <a:latin typeface="Arial" panose="020B0604020202020204"/>
                <a:ea typeface="+mn-ea"/>
                <a:cs typeface="+mn-cs"/>
              </a:rPr>
              <a:t> interaction is highly encouraged</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400" b="0" i="0" u="none" strike="noStrike" kern="1200" cap="none" spc="0" normalizeH="0" baseline="0" noProof="0" dirty="0">
                <a:ln>
                  <a:noFill/>
                </a:ln>
                <a:solidFill>
                  <a:srgbClr val="004B85"/>
                </a:solidFill>
                <a:effectLst/>
                <a:uLnTx/>
                <a:uFillTx/>
                <a:latin typeface="Arial" panose="020B0604020202020204"/>
                <a:ea typeface="+mn-ea"/>
                <a:cs typeface="+mn-cs"/>
              </a:rPr>
              <a:t>Benefits all students</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400" b="1" i="0" u="none" strike="noStrike" kern="1200" cap="none" spc="0" normalizeH="0" baseline="0" noProof="0" dirty="0">
                <a:ln>
                  <a:noFill/>
                </a:ln>
                <a:solidFill>
                  <a:srgbClr val="004B85"/>
                </a:solidFill>
                <a:effectLst/>
                <a:uLnTx/>
                <a:uFillTx/>
                <a:latin typeface="Constantia" panose="02030602050306030303" pitchFamily="18" charset="0"/>
                <a:cs typeface="+mn-cs"/>
              </a:rPr>
              <a:t>“happy hours is like connection hours”</a:t>
            </a:r>
          </a:p>
          <a:p>
            <a:pPr lvl="0"/>
            <a:endParaRPr lang="en-US" sz="1400" dirty="0">
              <a:solidFill>
                <a:srgbClr val="004B85"/>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ED7ED667-391E-8940-8E86-B0A60FA8D2BF}" type="slidenum">
              <a:rPr lang="en-US" smtClean="0"/>
              <a:t>17</a:t>
            </a:fld>
            <a:endParaRPr lang="en-US"/>
          </a:p>
        </p:txBody>
      </p:sp>
      <p:sp>
        <p:nvSpPr>
          <p:cNvPr id="11" name="Rectangle 10"/>
          <p:cNvSpPr/>
          <p:nvPr/>
        </p:nvSpPr>
        <p:spPr>
          <a:xfrm>
            <a:off x="8046550" y="484094"/>
            <a:ext cx="1097450" cy="1007760"/>
          </a:xfrm>
          <a:prstGeom prst="rect">
            <a:avLst/>
          </a:prstGeom>
          <a:solidFill>
            <a:srgbClr val="D47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Picture 11" descr="20Minute-Icon-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550" y="438504"/>
            <a:ext cx="1097449" cy="1097449"/>
          </a:xfrm>
          <a:prstGeom prst="rect">
            <a:avLst/>
          </a:prstGeom>
        </p:spPr>
      </p:pic>
    </p:spTree>
    <p:extLst>
      <p:ext uri="{BB962C8B-B14F-4D97-AF65-F5344CB8AC3E}">
        <p14:creationId xmlns:p14="http://schemas.microsoft.com/office/powerpoint/2010/main" val="23816480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484094"/>
            <a:ext cx="7705594" cy="1007760"/>
          </a:xfrm>
          <a:prstGeom prst="rect">
            <a:avLst/>
          </a:prstGeom>
          <a:solidFill>
            <a:srgbClr val="004B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itle 7"/>
          <p:cNvSpPr>
            <a:spLocks noGrp="1"/>
          </p:cNvSpPr>
          <p:nvPr>
            <p:ph type="title"/>
          </p:nvPr>
        </p:nvSpPr>
        <p:spPr>
          <a:xfrm>
            <a:off x="192042" y="541326"/>
            <a:ext cx="7513552" cy="857250"/>
          </a:xfrm>
        </p:spPr>
        <p:txBody>
          <a:bodyPr>
            <a:normAutofit/>
          </a:bodyPr>
          <a:lstStyle/>
          <a:p>
            <a:r>
              <a:rPr kumimoji="0" lang="en-US" b="0" i="0" u="none" strike="noStrike" kern="1200" cap="none" spc="0" normalizeH="0" baseline="0" noProof="0" dirty="0">
                <a:ln>
                  <a:noFill/>
                </a:ln>
                <a:solidFill>
                  <a:prstClr val="white"/>
                </a:solidFill>
                <a:effectLst/>
                <a:uLnTx/>
                <a:uFillTx/>
                <a:latin typeface="Arial" panose="020B0604020202020204"/>
                <a:ea typeface="+mj-ea"/>
                <a:cs typeface="+mj-cs"/>
              </a:rPr>
              <a:t>Happy Hours: Best of All Worlds </a:t>
            </a:r>
            <a:endParaRPr lang="en-US" sz="4800" dirty="0">
              <a:solidFill>
                <a:schemeClr val="bg1"/>
              </a:solidFill>
            </a:endParaRPr>
          </a:p>
        </p:txBody>
      </p:sp>
      <p:sp>
        <p:nvSpPr>
          <p:cNvPr id="7" name="Text Placeholder 6">
            <a:extLst>
              <a:ext uri="{FF2B5EF4-FFF2-40B4-BE49-F238E27FC236}">
                <a16:creationId xmlns:a16="http://schemas.microsoft.com/office/drawing/2014/main" id="{C96D68D0-47D7-7211-08BA-4A36222BBF45}"/>
              </a:ext>
            </a:extLst>
          </p:cNvPr>
          <p:cNvSpPr>
            <a:spLocks noGrp="1"/>
          </p:cNvSpPr>
          <p:nvPr>
            <p:ph type="body" idx="1"/>
          </p:nvPr>
        </p:nvSpPr>
        <p:spPr>
          <a:xfrm>
            <a:off x="434360" y="1503935"/>
            <a:ext cx="4040188" cy="479822"/>
          </a:xfrm>
        </p:spPr>
        <p:txBody>
          <a:bodyPr/>
          <a:lstStyle/>
          <a:p>
            <a:r>
              <a:rPr lang="en-US" dirty="0">
                <a:solidFill>
                  <a:srgbClr val="004B85"/>
                </a:solidFill>
              </a:rPr>
              <a:t>Students</a:t>
            </a:r>
          </a:p>
        </p:txBody>
      </p:sp>
      <p:sp>
        <p:nvSpPr>
          <p:cNvPr id="13" name="Content Placeholder 12">
            <a:extLst>
              <a:ext uri="{FF2B5EF4-FFF2-40B4-BE49-F238E27FC236}">
                <a16:creationId xmlns:a16="http://schemas.microsoft.com/office/drawing/2014/main" id="{60549B3A-7A22-6024-0333-80758E9271E7}"/>
              </a:ext>
            </a:extLst>
          </p:cNvPr>
          <p:cNvSpPr>
            <a:spLocks noGrp="1"/>
          </p:cNvSpPr>
          <p:nvPr>
            <p:ph sz="half" idx="2"/>
          </p:nvPr>
        </p:nvSpPr>
        <p:spPr>
          <a:xfrm>
            <a:off x="266654" y="2030611"/>
            <a:ext cx="4040188" cy="2963466"/>
          </a:xfrm>
        </p:spPr>
        <p:txBody>
          <a:bodyPr>
            <a:normAutofit/>
          </a:bodyPr>
          <a:lstStyle/>
          <a:p>
            <a:pPr marL="52388" indent="-338138" defTabSz="914400">
              <a:lnSpc>
                <a:spcPct val="120000"/>
              </a:lnSpc>
              <a:spcBef>
                <a:spcPts val="500"/>
              </a:spcBef>
              <a:spcAft>
                <a:spcPts val="600"/>
              </a:spcAft>
              <a:buClr>
                <a:srgbClr val="8EC0C1"/>
              </a:buClr>
              <a:buSzPct val="90000"/>
              <a:buFont typeface="Wingdings" panose="05000000000000000000" pitchFamily="2" charset="2"/>
              <a:buChar char="§"/>
              <a:defRPr/>
            </a:pPr>
            <a:r>
              <a:rPr lang="en-US" sz="2200" dirty="0">
                <a:solidFill>
                  <a:srgbClr val="004B85"/>
                </a:solidFill>
                <a:cs typeface="+mn-cs"/>
              </a:rPr>
              <a:t>Foster’s peer connections</a:t>
            </a:r>
          </a:p>
          <a:p>
            <a:pPr marL="795338" lvl="1" indent="-338138" defTabSz="914400">
              <a:lnSpc>
                <a:spcPct val="120000"/>
              </a:lnSpc>
              <a:spcBef>
                <a:spcPts val="500"/>
              </a:spcBef>
              <a:spcAft>
                <a:spcPts val="600"/>
              </a:spcAft>
              <a:buClr>
                <a:srgbClr val="8EC0C1"/>
              </a:buClr>
              <a:buSzPct val="90000"/>
              <a:buFont typeface="Wingdings" panose="05000000000000000000" pitchFamily="2" charset="2"/>
              <a:buChar char="§"/>
              <a:defRPr/>
            </a:pPr>
            <a:r>
              <a:rPr lang="en-US" sz="1800" dirty="0">
                <a:solidFill>
                  <a:srgbClr val="004B85"/>
                </a:solidFill>
                <a:cs typeface="+mn-cs"/>
              </a:rPr>
              <a:t>Perception of inclusion</a:t>
            </a:r>
          </a:p>
          <a:p>
            <a:pPr marL="795338" lvl="1" indent="-338138" defTabSz="914400">
              <a:lnSpc>
                <a:spcPct val="120000"/>
              </a:lnSpc>
              <a:spcBef>
                <a:spcPts val="500"/>
              </a:spcBef>
              <a:spcAft>
                <a:spcPts val="600"/>
              </a:spcAft>
              <a:buClr>
                <a:srgbClr val="8EC0C1"/>
              </a:buClr>
              <a:buSzPct val="90000"/>
              <a:buFont typeface="Wingdings" panose="05000000000000000000" pitchFamily="2" charset="2"/>
              <a:buChar char="§"/>
              <a:defRPr/>
            </a:pPr>
            <a:r>
              <a:rPr lang="en-US" sz="1800" dirty="0">
                <a:solidFill>
                  <a:srgbClr val="004B85"/>
                </a:solidFill>
                <a:cs typeface="+mn-cs"/>
              </a:rPr>
              <a:t>Building sense of community</a:t>
            </a:r>
          </a:p>
          <a:p>
            <a:pPr marL="52388" indent="-338138" defTabSz="914400">
              <a:lnSpc>
                <a:spcPct val="120000"/>
              </a:lnSpc>
              <a:spcBef>
                <a:spcPts val="500"/>
              </a:spcBef>
              <a:spcAft>
                <a:spcPts val="600"/>
              </a:spcAft>
              <a:buClr>
                <a:srgbClr val="8EC0C1"/>
              </a:buClr>
              <a:buSzPct val="90000"/>
              <a:buFont typeface="Wingdings" panose="05000000000000000000" pitchFamily="2" charset="2"/>
              <a:buChar char="§"/>
              <a:defRPr/>
            </a:pPr>
            <a:r>
              <a:rPr lang="en-US" sz="2200" dirty="0">
                <a:solidFill>
                  <a:srgbClr val="004B85"/>
                </a:solidFill>
                <a:cs typeface="+mn-cs"/>
              </a:rPr>
              <a:t>Increased retention</a:t>
            </a:r>
          </a:p>
          <a:p>
            <a:pPr marL="52388" indent="-338138" defTabSz="914400">
              <a:lnSpc>
                <a:spcPct val="120000"/>
              </a:lnSpc>
              <a:spcBef>
                <a:spcPts val="500"/>
              </a:spcBef>
              <a:spcAft>
                <a:spcPts val="600"/>
              </a:spcAft>
              <a:buClr>
                <a:srgbClr val="8EC0C1"/>
              </a:buClr>
              <a:buSzPct val="90000"/>
              <a:buFont typeface="Wingdings" panose="05000000000000000000" pitchFamily="2" charset="2"/>
              <a:buChar char="§"/>
              <a:defRPr/>
            </a:pPr>
            <a:r>
              <a:rPr lang="en-US" sz="2200" dirty="0">
                <a:solidFill>
                  <a:srgbClr val="004B85"/>
                </a:solidFill>
                <a:cs typeface="+mn-cs"/>
              </a:rPr>
              <a:t>Increased students' success</a:t>
            </a:r>
          </a:p>
          <a:p>
            <a:endParaRPr lang="en-US" dirty="0"/>
          </a:p>
        </p:txBody>
      </p:sp>
      <p:sp>
        <p:nvSpPr>
          <p:cNvPr id="14" name="Text Placeholder 13">
            <a:extLst>
              <a:ext uri="{FF2B5EF4-FFF2-40B4-BE49-F238E27FC236}">
                <a16:creationId xmlns:a16="http://schemas.microsoft.com/office/drawing/2014/main" id="{BC48FC67-442E-2786-B2E9-35D7B0FFC7E1}"/>
              </a:ext>
            </a:extLst>
          </p:cNvPr>
          <p:cNvSpPr>
            <a:spLocks noGrp="1"/>
          </p:cNvSpPr>
          <p:nvPr>
            <p:ph type="body" sz="quarter" idx="3"/>
          </p:nvPr>
        </p:nvSpPr>
        <p:spPr>
          <a:xfrm>
            <a:off x="4669454" y="1506472"/>
            <a:ext cx="4041775" cy="479822"/>
          </a:xfrm>
        </p:spPr>
        <p:txBody>
          <a:bodyPr/>
          <a:lstStyle/>
          <a:p>
            <a:r>
              <a:rPr lang="en-US" dirty="0">
                <a:solidFill>
                  <a:srgbClr val="004B85"/>
                </a:solidFill>
              </a:rPr>
              <a:t>Faculty</a:t>
            </a:r>
          </a:p>
        </p:txBody>
      </p:sp>
      <p:sp>
        <p:nvSpPr>
          <p:cNvPr id="15" name="Content Placeholder 14">
            <a:extLst>
              <a:ext uri="{FF2B5EF4-FFF2-40B4-BE49-F238E27FC236}">
                <a16:creationId xmlns:a16="http://schemas.microsoft.com/office/drawing/2014/main" id="{DD151401-7FF4-3257-06F6-F0F84C38921F}"/>
              </a:ext>
            </a:extLst>
          </p:cNvPr>
          <p:cNvSpPr>
            <a:spLocks noGrp="1"/>
          </p:cNvSpPr>
          <p:nvPr>
            <p:ph sz="quarter" idx="4"/>
          </p:nvPr>
        </p:nvSpPr>
        <p:spPr>
          <a:xfrm>
            <a:off x="4202885" y="1916051"/>
            <a:ext cx="4941114" cy="2963466"/>
          </a:xfrm>
        </p:spPr>
        <p:txBody>
          <a:bodyPr>
            <a:normAutofit/>
          </a:bodyPr>
          <a:lstStyle/>
          <a:p>
            <a:pPr marL="52388" indent="-338138" defTabSz="914400">
              <a:lnSpc>
                <a:spcPct val="120000"/>
              </a:lnSpc>
              <a:spcBef>
                <a:spcPts val="500"/>
              </a:spcBef>
              <a:spcAft>
                <a:spcPts val="600"/>
              </a:spcAft>
              <a:buClr>
                <a:srgbClr val="8EC0C1"/>
              </a:buClr>
              <a:buSzPct val="90000"/>
              <a:buFont typeface="Wingdings" panose="05000000000000000000" pitchFamily="2" charset="2"/>
              <a:buChar char="§"/>
              <a:defRPr/>
            </a:pPr>
            <a:r>
              <a:rPr lang="en-US" sz="2000" dirty="0">
                <a:solidFill>
                  <a:srgbClr val="004B85"/>
                </a:solidFill>
                <a:cs typeface="+mn-cs"/>
              </a:rPr>
              <a:t>Better understanding students needs</a:t>
            </a:r>
          </a:p>
          <a:p>
            <a:pPr marL="52388" indent="-338138" defTabSz="914400">
              <a:lnSpc>
                <a:spcPct val="120000"/>
              </a:lnSpc>
              <a:spcBef>
                <a:spcPts val="500"/>
              </a:spcBef>
              <a:spcAft>
                <a:spcPts val="600"/>
              </a:spcAft>
              <a:buClr>
                <a:srgbClr val="8EC0C1"/>
              </a:buClr>
              <a:buSzPct val="90000"/>
              <a:buFont typeface="Wingdings" panose="05000000000000000000" pitchFamily="2" charset="2"/>
              <a:buChar char="§"/>
              <a:defRPr/>
            </a:pPr>
            <a:r>
              <a:rPr lang="en-US" sz="2000" dirty="0">
                <a:solidFill>
                  <a:srgbClr val="004B85"/>
                </a:solidFill>
                <a:cs typeface="+mn-cs"/>
              </a:rPr>
              <a:t>Creates positive teaching environment</a:t>
            </a:r>
          </a:p>
          <a:p>
            <a:pPr marL="52388" indent="-338138" defTabSz="914400">
              <a:lnSpc>
                <a:spcPct val="120000"/>
              </a:lnSpc>
              <a:spcBef>
                <a:spcPts val="500"/>
              </a:spcBef>
              <a:spcAft>
                <a:spcPts val="600"/>
              </a:spcAft>
              <a:buClr>
                <a:srgbClr val="8EC0C1"/>
              </a:buClr>
              <a:buSzPct val="90000"/>
              <a:buFont typeface="Wingdings" panose="05000000000000000000" pitchFamily="2" charset="2"/>
              <a:buChar char="§"/>
              <a:defRPr/>
            </a:pPr>
            <a:r>
              <a:rPr lang="en-US" sz="2000" dirty="0">
                <a:solidFill>
                  <a:srgbClr val="004B85"/>
                </a:solidFill>
                <a:cs typeface="+mn-cs"/>
              </a:rPr>
              <a:t>Able to get their work done!</a:t>
            </a:r>
          </a:p>
          <a:p>
            <a:endParaRPr lang="en-US" sz="2000" dirty="0"/>
          </a:p>
        </p:txBody>
      </p:sp>
      <p:sp>
        <p:nvSpPr>
          <p:cNvPr id="5" name="Slide Number Placeholder 4"/>
          <p:cNvSpPr>
            <a:spLocks noGrp="1"/>
          </p:cNvSpPr>
          <p:nvPr>
            <p:ph type="sldNum" sz="quarter" idx="12"/>
          </p:nvPr>
        </p:nvSpPr>
        <p:spPr/>
        <p:txBody>
          <a:bodyPr/>
          <a:lstStyle/>
          <a:p>
            <a:fld id="{ED7ED667-391E-8940-8E86-B0A60FA8D2BF}" type="slidenum">
              <a:rPr lang="en-US" smtClean="0"/>
              <a:t>18</a:t>
            </a:fld>
            <a:endParaRPr lang="en-US"/>
          </a:p>
        </p:txBody>
      </p:sp>
      <p:sp>
        <p:nvSpPr>
          <p:cNvPr id="11" name="Rectangle 10"/>
          <p:cNvSpPr/>
          <p:nvPr/>
        </p:nvSpPr>
        <p:spPr>
          <a:xfrm>
            <a:off x="8046550" y="484094"/>
            <a:ext cx="1097450" cy="1007760"/>
          </a:xfrm>
          <a:prstGeom prst="rect">
            <a:avLst/>
          </a:prstGeom>
          <a:solidFill>
            <a:srgbClr val="D47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Picture 11" descr="20Minute-Icon-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550" y="438504"/>
            <a:ext cx="1097449" cy="1097449"/>
          </a:xfrm>
          <a:prstGeom prst="rect">
            <a:avLst/>
          </a:prstGeom>
        </p:spPr>
      </p:pic>
      <p:sp>
        <p:nvSpPr>
          <p:cNvPr id="2" name="TextBox 1">
            <a:extLst>
              <a:ext uri="{FF2B5EF4-FFF2-40B4-BE49-F238E27FC236}">
                <a16:creationId xmlns:a16="http://schemas.microsoft.com/office/drawing/2014/main" id="{DF76526C-B6A7-DF53-DF58-4D3D2AFCC333}"/>
              </a:ext>
            </a:extLst>
          </p:cNvPr>
          <p:cNvSpPr txBox="1"/>
          <p:nvPr/>
        </p:nvSpPr>
        <p:spPr>
          <a:xfrm>
            <a:off x="1451295" y="4781725"/>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1478758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484094"/>
            <a:ext cx="7705594" cy="1007760"/>
          </a:xfrm>
          <a:prstGeom prst="rect">
            <a:avLst/>
          </a:prstGeom>
          <a:solidFill>
            <a:srgbClr val="004B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itle 7"/>
          <p:cNvSpPr>
            <a:spLocks noGrp="1"/>
          </p:cNvSpPr>
          <p:nvPr>
            <p:ph type="title"/>
          </p:nvPr>
        </p:nvSpPr>
        <p:spPr>
          <a:xfrm>
            <a:off x="302004" y="634604"/>
            <a:ext cx="7403590" cy="857250"/>
          </a:xfrm>
        </p:spPr>
        <p:txBody>
          <a:bodyPr>
            <a:normAutofit/>
          </a:bodyPr>
          <a:lstStyle/>
          <a:p>
            <a:r>
              <a:rPr lang="en-US" sz="3400" dirty="0">
                <a:solidFill>
                  <a:prstClr val="white"/>
                </a:solidFill>
                <a:latin typeface="Arial" panose="020B0604020202020204"/>
                <a:cs typeface="+mj-cs"/>
              </a:rPr>
              <a:t>C</a:t>
            </a:r>
            <a:r>
              <a:rPr kumimoji="0" lang="en-US" sz="3400" b="0" i="0" u="none" strike="noStrike" kern="1200" cap="none" spc="0" normalizeH="0" baseline="0" noProof="0" dirty="0" err="1">
                <a:ln>
                  <a:noFill/>
                </a:ln>
                <a:solidFill>
                  <a:prstClr val="white"/>
                </a:solidFill>
                <a:effectLst/>
                <a:uLnTx/>
                <a:uFillTx/>
                <a:latin typeface="Arial" panose="020B0604020202020204"/>
                <a:ea typeface="+mj-ea"/>
                <a:cs typeface="+mj-cs"/>
              </a:rPr>
              <a:t>reating</a:t>
            </a:r>
            <a:r>
              <a:rPr kumimoji="0" lang="en-US" sz="3400" b="0" i="0" u="none" strike="noStrike" kern="1200" cap="none" spc="0" normalizeH="0" baseline="0" noProof="0" dirty="0">
                <a:ln>
                  <a:noFill/>
                </a:ln>
                <a:solidFill>
                  <a:prstClr val="white"/>
                </a:solidFill>
                <a:effectLst/>
                <a:uLnTx/>
                <a:uFillTx/>
                <a:latin typeface="Arial" panose="020B0604020202020204"/>
                <a:ea typeface="+mj-ea"/>
                <a:cs typeface="+mj-cs"/>
              </a:rPr>
              <a:t> a </a:t>
            </a:r>
            <a:r>
              <a:rPr lang="en-US" sz="3400" dirty="0">
                <a:solidFill>
                  <a:prstClr val="white"/>
                </a:solidFill>
                <a:latin typeface="Arial" panose="020B0604020202020204"/>
                <a:cs typeface="+mj-cs"/>
              </a:rPr>
              <a:t>S</a:t>
            </a:r>
            <a:r>
              <a:rPr kumimoji="0" lang="en-US" sz="3400" b="0" i="0" u="none" strike="noStrike" kern="1200" cap="none" spc="0" normalizeH="0" baseline="0" noProof="0" dirty="0" err="1">
                <a:ln>
                  <a:noFill/>
                </a:ln>
                <a:solidFill>
                  <a:prstClr val="white"/>
                </a:solidFill>
                <a:effectLst/>
                <a:uLnTx/>
                <a:uFillTx/>
                <a:latin typeface="Arial" panose="020B0604020202020204"/>
                <a:ea typeface="+mj-ea"/>
                <a:cs typeface="+mj-cs"/>
              </a:rPr>
              <a:t>uccessful</a:t>
            </a:r>
            <a:r>
              <a:rPr kumimoji="0" lang="en-US" sz="3400" b="0" i="0" u="none" strike="noStrike" kern="1200" cap="none" spc="0" normalizeH="0" baseline="0" noProof="0" dirty="0">
                <a:ln>
                  <a:noFill/>
                </a:ln>
                <a:solidFill>
                  <a:prstClr val="white"/>
                </a:solidFill>
                <a:effectLst/>
                <a:uLnTx/>
                <a:uFillTx/>
                <a:latin typeface="Arial" panose="020B0604020202020204"/>
                <a:ea typeface="+mj-ea"/>
                <a:cs typeface="+mj-cs"/>
              </a:rPr>
              <a:t> Happy </a:t>
            </a:r>
            <a:r>
              <a:rPr lang="en-US" sz="3400" dirty="0">
                <a:solidFill>
                  <a:prstClr val="white"/>
                </a:solidFill>
                <a:latin typeface="Arial" panose="020B0604020202020204"/>
                <a:cs typeface="+mj-cs"/>
              </a:rPr>
              <a:t>H</a:t>
            </a:r>
            <a:r>
              <a:rPr kumimoji="0" lang="en-US" sz="3400" b="0" i="0" u="none" strike="noStrike" kern="1200" cap="none" spc="0" normalizeH="0" baseline="0" noProof="0" dirty="0">
                <a:ln>
                  <a:noFill/>
                </a:ln>
                <a:solidFill>
                  <a:prstClr val="white"/>
                </a:solidFill>
                <a:effectLst/>
                <a:uLnTx/>
                <a:uFillTx/>
                <a:latin typeface="Arial" panose="020B0604020202020204"/>
                <a:ea typeface="+mj-ea"/>
                <a:cs typeface="+mj-cs"/>
              </a:rPr>
              <a:t>ours</a:t>
            </a:r>
            <a:endParaRPr lang="en-US" dirty="0">
              <a:solidFill>
                <a:schemeClr val="bg1"/>
              </a:solidFill>
            </a:endParaRPr>
          </a:p>
        </p:txBody>
      </p:sp>
      <p:sp>
        <p:nvSpPr>
          <p:cNvPr id="9" name="Content Placeholder 8"/>
          <p:cNvSpPr>
            <a:spLocks noGrp="1"/>
          </p:cNvSpPr>
          <p:nvPr>
            <p:ph idx="1"/>
          </p:nvPr>
        </p:nvSpPr>
        <p:spPr>
          <a:xfrm>
            <a:off x="457200" y="1535953"/>
            <a:ext cx="8229600" cy="3058670"/>
          </a:xfrm>
        </p:spPr>
        <p:txBody>
          <a:bodyPr>
            <a:normAutofit fontScale="92500" lnSpcReduction="10000"/>
          </a:bodyPr>
          <a:lstStyle/>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800" b="0" i="0" u="none" strike="noStrike" kern="1200" cap="none" spc="0" normalizeH="0" baseline="0" noProof="0" dirty="0">
                <a:ln>
                  <a:noFill/>
                </a:ln>
                <a:solidFill>
                  <a:srgbClr val="004B85"/>
                </a:solidFill>
                <a:effectLst/>
                <a:uLnTx/>
                <a:uFillTx/>
                <a:latin typeface="Arial" panose="020B0604020202020204"/>
                <a:ea typeface="+mn-ea"/>
                <a:cs typeface="+mn-cs"/>
              </a:rPr>
              <a:t>Identify a reference space</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400" b="0" i="0" u="none" strike="noStrike" kern="1200" cap="none" spc="0" normalizeH="0" baseline="0" noProof="0" dirty="0">
                <a:ln>
                  <a:noFill/>
                </a:ln>
                <a:solidFill>
                  <a:srgbClr val="004B85"/>
                </a:solidFill>
                <a:effectLst/>
                <a:uLnTx/>
                <a:uFillTx/>
                <a:latin typeface="Arial" panose="020B0604020202020204"/>
                <a:ea typeface="+mn-ea"/>
                <a:cs typeface="+mn-cs"/>
              </a:rPr>
              <a:t>Large enough to accommodate a group of students</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400" b="0" i="0" u="none" strike="noStrike" kern="1200" cap="none" spc="0" normalizeH="0" baseline="0" noProof="0" dirty="0">
                <a:ln>
                  <a:noFill/>
                </a:ln>
                <a:solidFill>
                  <a:srgbClr val="004B85"/>
                </a:solidFill>
                <a:effectLst/>
                <a:uLnTx/>
                <a:uFillTx/>
                <a:latin typeface="Arial" panose="020B0604020202020204"/>
                <a:ea typeface="+mn-ea"/>
                <a:cs typeface="+mn-cs"/>
              </a:rPr>
              <a:t>At least one professor at a time</a:t>
            </a:r>
          </a:p>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800" b="0" i="0" u="none" strike="noStrike" kern="1200" cap="none" spc="0" normalizeH="0" baseline="0" noProof="0" dirty="0">
                <a:ln>
                  <a:noFill/>
                </a:ln>
                <a:solidFill>
                  <a:srgbClr val="004B85"/>
                </a:solidFill>
                <a:effectLst/>
                <a:uLnTx/>
                <a:uFillTx/>
                <a:latin typeface="Arial" panose="020B0604020202020204"/>
                <a:ea typeface="+mn-ea"/>
                <a:cs typeface="+mn-cs"/>
              </a:rPr>
              <a:t>Call it “Happy Hours”</a:t>
            </a:r>
          </a:p>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800" b="0" i="0" u="none" strike="noStrike" kern="1200" cap="none" spc="0" normalizeH="0" baseline="0" noProof="0" dirty="0">
                <a:ln>
                  <a:noFill/>
                </a:ln>
                <a:solidFill>
                  <a:srgbClr val="004B85"/>
                </a:solidFill>
                <a:effectLst/>
                <a:uLnTx/>
                <a:uFillTx/>
                <a:latin typeface="Arial" panose="020B0604020202020204"/>
                <a:ea typeface="+mn-ea"/>
                <a:cs typeface="+mn-cs"/>
              </a:rPr>
              <a:t>Show students how excited you are to be there!! </a:t>
            </a:r>
          </a:p>
          <a:p>
            <a:pPr lvl="0"/>
            <a:endParaRPr lang="en-US" sz="1400" dirty="0">
              <a:solidFill>
                <a:srgbClr val="004B85"/>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ED7ED667-391E-8940-8E86-B0A60FA8D2BF}" type="slidenum">
              <a:rPr lang="en-US" smtClean="0"/>
              <a:t>19</a:t>
            </a:fld>
            <a:endParaRPr lang="en-US"/>
          </a:p>
        </p:txBody>
      </p:sp>
      <p:sp>
        <p:nvSpPr>
          <p:cNvPr id="11" name="Rectangle 10"/>
          <p:cNvSpPr/>
          <p:nvPr/>
        </p:nvSpPr>
        <p:spPr>
          <a:xfrm>
            <a:off x="8046550" y="484094"/>
            <a:ext cx="1097450" cy="1007760"/>
          </a:xfrm>
          <a:prstGeom prst="rect">
            <a:avLst/>
          </a:prstGeom>
          <a:solidFill>
            <a:srgbClr val="D47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Picture 11" descr="20Minute-Icon-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550" y="438504"/>
            <a:ext cx="1097449" cy="1097449"/>
          </a:xfrm>
          <a:prstGeom prst="rect">
            <a:avLst/>
          </a:prstGeom>
        </p:spPr>
      </p:pic>
    </p:spTree>
    <p:extLst>
      <p:ext uri="{BB962C8B-B14F-4D97-AF65-F5344CB8AC3E}">
        <p14:creationId xmlns:p14="http://schemas.microsoft.com/office/powerpoint/2010/main" val="6416374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81731" y="204787"/>
            <a:ext cx="3008313" cy="871538"/>
          </a:xfrm>
        </p:spPr>
        <p:txBody>
          <a:bodyPr/>
          <a:lstStyle/>
          <a:p>
            <a:r>
              <a:rPr lang="en-US" dirty="0">
                <a:solidFill>
                  <a:srgbClr val="004B85"/>
                </a:solidFill>
              </a:rPr>
              <a:t>Presenter</a:t>
            </a:r>
          </a:p>
        </p:txBody>
      </p:sp>
      <p:sp>
        <p:nvSpPr>
          <p:cNvPr id="6" name="Text Placeholder 5"/>
          <p:cNvSpPr>
            <a:spLocks noGrp="1"/>
          </p:cNvSpPr>
          <p:nvPr>
            <p:ph type="body" sz="half" idx="2"/>
          </p:nvPr>
        </p:nvSpPr>
        <p:spPr>
          <a:xfrm>
            <a:off x="1181731" y="1076325"/>
            <a:ext cx="3300817" cy="3518297"/>
          </a:xfrm>
        </p:spPr>
        <p:txBody>
          <a:bodyPr>
            <a:normAutofit fontScale="47500" lnSpcReduction="20000"/>
          </a:bodyPr>
          <a:lstStyle/>
          <a:p>
            <a:pPr marL="0" marR="0">
              <a:lnSpc>
                <a:spcPct val="150000"/>
              </a:lnSpc>
            </a:pPr>
            <a:r>
              <a:rPr lang="en-US" sz="1800" dirty="0">
                <a:effectLst/>
                <a:latin typeface="Times New Roman" panose="02020603050405020304" pitchFamily="18" charset="0"/>
                <a:ea typeface="Times New Roman" panose="02020603050405020304" pitchFamily="18" charset="0"/>
              </a:rPr>
              <a:t>Dr. Lisa Brinn is a teaching professor at Florida International University in Miami, Florida, where she instructs pre-health students in human anatomy and human physiology. A few years ago, she transformed her teaching approach by implementing a flipped classroom model. In this model, students watch pre-recorded PowerPoint presentations before class, allowing in-class time to be dedicated to engaging in critical thinking activities that deepen their understanding of the material. More recently, she has successfully transitioned to teaching fully online anatomy and physiology courses, maintaining an active learning environment even in asynchronous settings.</a:t>
            </a:r>
          </a:p>
          <a:p>
            <a:pPr marL="0" marR="0">
              <a:lnSpc>
                <a:spcPct val="150000"/>
              </a:lnSpc>
            </a:pPr>
            <a:r>
              <a:rPr lang="en-US" sz="1800" dirty="0">
                <a:effectLst/>
                <a:latin typeface="Times New Roman" panose="02020603050405020304" pitchFamily="18" charset="0"/>
                <a:ea typeface="Times New Roman" panose="02020603050405020304" pitchFamily="18" charset="0"/>
              </a:rPr>
              <a:t>Prior to her current role, Dr. Brinn taught at Texas Tech School of Pharmacy, where she delivered a variety of courses including human anatomy, physiology, compounding laboratory, principles of disease, PBL case studies, and neuroanatomy. She holds a master's and Ph.D. from São Paulo, Brazil, where her research focused on brain development, specifically how neurons migrate to their final destinations during development. Additionally, she earned a BA in biology with a minor in education.</a:t>
            </a:r>
          </a:p>
        </p:txBody>
      </p:sp>
      <p:sp>
        <p:nvSpPr>
          <p:cNvPr id="8" name="Slide Number Placeholder 7"/>
          <p:cNvSpPr>
            <a:spLocks noGrp="1"/>
          </p:cNvSpPr>
          <p:nvPr>
            <p:ph type="sldNum" sz="quarter" idx="12"/>
          </p:nvPr>
        </p:nvSpPr>
        <p:spPr/>
        <p:txBody>
          <a:bodyPr/>
          <a:lstStyle/>
          <a:p>
            <a:fld id="{ED7ED667-391E-8940-8E86-B0A60FA8D2BF}" type="slidenum">
              <a:rPr lang="en-US" smtClean="0"/>
              <a:t>2</a:t>
            </a:fld>
            <a:endParaRPr lang="en-US"/>
          </a:p>
        </p:txBody>
      </p:sp>
      <p:pic>
        <p:nvPicPr>
          <p:cNvPr id="7" name="Picture Placeholder 6" descr="A person wearing a graduation gown&#10;&#10;Description automatically generated">
            <a:extLst>
              <a:ext uri="{FF2B5EF4-FFF2-40B4-BE49-F238E27FC236}">
                <a16:creationId xmlns:a16="http://schemas.microsoft.com/office/drawing/2014/main" id="{7E253D4C-76BA-45EA-6AF5-DB4E2D479009}"/>
              </a:ext>
            </a:extLst>
          </p:cNvPr>
          <p:cNvPicPr>
            <a:picLocks noGrp="1" noChangeAspect="1"/>
          </p:cNvPicPr>
          <p:nvPr>
            <p:ph type="pic" sz="quarter" idx="4294967295"/>
          </p:nvPr>
        </p:nvPicPr>
        <p:blipFill>
          <a:blip r:embed="rId3"/>
          <a:stretch>
            <a:fillRect/>
          </a:stretch>
        </p:blipFill>
        <p:spPr>
          <a:xfrm>
            <a:off x="5348288" y="608754"/>
            <a:ext cx="2728281" cy="4178679"/>
          </a:xfrm>
          <a:ln w="22225">
            <a:solidFill>
              <a:schemeClr val="bg1">
                <a:lumMod val="50000"/>
              </a:schemeClr>
            </a:solidFill>
          </a:ln>
        </p:spPr>
      </p:pic>
    </p:spTree>
    <p:extLst>
      <p:ext uri="{BB962C8B-B14F-4D97-AF65-F5344CB8AC3E}">
        <p14:creationId xmlns:p14="http://schemas.microsoft.com/office/powerpoint/2010/main" val="42084506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entor_coffee-meeting.tif"/>
          <p:cNvPicPr>
            <a:picLocks noChangeAspect="1"/>
          </p:cNvPicPr>
          <p:nvPr/>
        </p:nvPicPr>
        <p:blipFill rotWithShape="1">
          <a:blip r:embed="rId3">
            <a:extLst>
              <a:ext uri="{28A0092B-C50C-407E-A947-70E740481C1C}">
                <a14:useLocalDpi xmlns:a14="http://schemas.microsoft.com/office/drawing/2010/main" val="0"/>
              </a:ext>
            </a:extLst>
          </a:blip>
          <a:srcRect t="24813" b="2027"/>
          <a:stretch/>
        </p:blipFill>
        <p:spPr>
          <a:xfrm>
            <a:off x="8035" y="1"/>
            <a:ext cx="9144000" cy="4377830"/>
          </a:xfrm>
          <a:prstGeom prst="rect">
            <a:avLst/>
          </a:prstGeom>
        </p:spPr>
      </p:pic>
      <p:sp>
        <p:nvSpPr>
          <p:cNvPr id="5" name="Title 4"/>
          <p:cNvSpPr>
            <a:spLocks noGrp="1"/>
          </p:cNvSpPr>
          <p:nvPr>
            <p:ph type="title"/>
          </p:nvPr>
        </p:nvSpPr>
        <p:spPr>
          <a:xfrm>
            <a:off x="914400" y="4446554"/>
            <a:ext cx="7772400" cy="1021556"/>
          </a:xfrm>
        </p:spPr>
        <p:txBody>
          <a:bodyPr/>
          <a:lstStyle/>
          <a:p>
            <a:r>
              <a:rPr lang="en-US" sz="3000" b="0" u="sng" cap="none" dirty="0">
                <a:hlinkClick r:id="rId4"/>
              </a:rPr>
              <a:t>https://www.surveymonkey.com/</a:t>
            </a:r>
            <a:endParaRPr lang="en-US" sz="3000" b="0" cap="none" dirty="0"/>
          </a:p>
        </p:txBody>
      </p:sp>
      <p:sp>
        <p:nvSpPr>
          <p:cNvPr id="6" name="Text Placeholder 5"/>
          <p:cNvSpPr>
            <a:spLocks noGrp="1"/>
          </p:cNvSpPr>
          <p:nvPr>
            <p:ph type="body" idx="1"/>
          </p:nvPr>
        </p:nvSpPr>
        <p:spPr>
          <a:xfrm>
            <a:off x="229736" y="3252691"/>
            <a:ext cx="7772400" cy="1125140"/>
          </a:xfrm>
          <a:effectLst>
            <a:outerShdw blurRad="50800" dist="38100" dir="2700000" algn="tl" rotWithShape="0">
              <a:prstClr val="black">
                <a:alpha val="40000"/>
              </a:prstClr>
            </a:outerShdw>
          </a:effectLst>
        </p:spPr>
        <p:txBody>
          <a:bodyPr>
            <a:normAutofit/>
          </a:bodyPr>
          <a:lstStyle/>
          <a:p>
            <a:r>
              <a:rPr lang="en-US" sz="3200" dirty="0">
                <a:solidFill>
                  <a:schemeClr val="bg1"/>
                </a:solidFill>
              </a:rPr>
              <a:t>Tell us what you think:</a:t>
            </a:r>
          </a:p>
        </p:txBody>
      </p:sp>
      <p:sp>
        <p:nvSpPr>
          <p:cNvPr id="7" name="TextBox 6"/>
          <p:cNvSpPr txBox="1"/>
          <p:nvPr/>
        </p:nvSpPr>
        <p:spPr>
          <a:xfrm>
            <a:off x="551247" y="1392439"/>
            <a:ext cx="5018946" cy="1015663"/>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6000" dirty="0">
                <a:solidFill>
                  <a:schemeClr val="bg1"/>
                </a:solidFill>
                <a:latin typeface="Apple Chancery"/>
                <a:cs typeface="Apple Chancery"/>
              </a:rPr>
              <a:t>Thank you!</a:t>
            </a:r>
          </a:p>
        </p:txBody>
      </p:sp>
      <p:sp>
        <p:nvSpPr>
          <p:cNvPr id="10" name="Slide Number Placeholder 9"/>
          <p:cNvSpPr>
            <a:spLocks noGrp="1"/>
          </p:cNvSpPr>
          <p:nvPr>
            <p:ph type="sldNum" sz="quarter" idx="12"/>
          </p:nvPr>
        </p:nvSpPr>
        <p:spPr>
          <a:xfrm>
            <a:off x="6804171" y="4683488"/>
            <a:ext cx="2133600" cy="273844"/>
          </a:xfrm>
        </p:spPr>
        <p:txBody>
          <a:bodyPr/>
          <a:lstStyle/>
          <a:p>
            <a:fld id="{ED7ED667-391E-8940-8E86-B0A60FA8D2BF}" type="slidenum">
              <a:rPr lang="en-US" smtClean="0"/>
              <a:t>20</a:t>
            </a:fld>
            <a:endParaRPr lang="en-US" dirty="0"/>
          </a:p>
        </p:txBody>
      </p:sp>
    </p:spTree>
    <p:extLst>
      <p:ext uri="{BB962C8B-B14F-4D97-AF65-F5344CB8AC3E}">
        <p14:creationId xmlns:p14="http://schemas.microsoft.com/office/powerpoint/2010/main" val="25064290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484094"/>
            <a:ext cx="7705594" cy="1007760"/>
          </a:xfrm>
          <a:prstGeom prst="rect">
            <a:avLst/>
          </a:prstGeom>
          <a:solidFill>
            <a:srgbClr val="004B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itle 7"/>
          <p:cNvSpPr>
            <a:spLocks noGrp="1"/>
          </p:cNvSpPr>
          <p:nvPr>
            <p:ph type="title"/>
          </p:nvPr>
        </p:nvSpPr>
        <p:spPr>
          <a:xfrm>
            <a:off x="457200" y="634604"/>
            <a:ext cx="6902824" cy="857250"/>
          </a:xfrm>
        </p:spPr>
        <p:txBody>
          <a:bodyPr>
            <a:normAutofit/>
          </a:bodyPr>
          <a:lstStyle/>
          <a:p>
            <a:r>
              <a:rPr kumimoji="0" lang="en-US" sz="3400" b="0" i="0" u="none" strike="noStrike" kern="1200" cap="none" spc="0" normalizeH="0" baseline="0" noProof="0" dirty="0">
                <a:ln>
                  <a:noFill/>
                </a:ln>
                <a:solidFill>
                  <a:prstClr val="white"/>
                </a:solidFill>
                <a:effectLst/>
                <a:uLnTx/>
                <a:uFillTx/>
                <a:latin typeface="Arial" panose="020B0604020202020204"/>
                <a:ea typeface="+mj-ea"/>
                <a:cs typeface="+mj-cs"/>
              </a:rPr>
              <a:t>What We </a:t>
            </a:r>
            <a:r>
              <a:rPr lang="en-US" sz="3400" dirty="0">
                <a:solidFill>
                  <a:prstClr val="white"/>
                </a:solidFill>
                <a:latin typeface="Arial" panose="020B0604020202020204"/>
                <a:cs typeface="+mj-cs"/>
              </a:rPr>
              <a:t>K</a:t>
            </a:r>
            <a:r>
              <a:rPr kumimoji="0" lang="en-US" sz="3400" b="0" i="0" u="none" strike="noStrike" kern="1200" cap="none" spc="0" normalizeH="0" baseline="0" noProof="0" dirty="0">
                <a:ln>
                  <a:noFill/>
                </a:ln>
                <a:solidFill>
                  <a:prstClr val="white"/>
                </a:solidFill>
                <a:effectLst/>
                <a:uLnTx/>
                <a:uFillTx/>
                <a:latin typeface="Arial" panose="020B0604020202020204"/>
                <a:ea typeface="+mj-ea"/>
                <a:cs typeface="+mj-cs"/>
              </a:rPr>
              <a:t>now</a:t>
            </a:r>
            <a:endParaRPr lang="en-US" dirty="0">
              <a:solidFill>
                <a:schemeClr val="bg1"/>
              </a:solidFill>
            </a:endParaRPr>
          </a:p>
        </p:txBody>
      </p:sp>
      <p:sp>
        <p:nvSpPr>
          <p:cNvPr id="9" name="Content Placeholder 8"/>
          <p:cNvSpPr>
            <a:spLocks noGrp="1"/>
          </p:cNvSpPr>
          <p:nvPr>
            <p:ph idx="1"/>
          </p:nvPr>
        </p:nvSpPr>
        <p:spPr>
          <a:xfrm>
            <a:off x="457200" y="1535953"/>
            <a:ext cx="8229600" cy="3058670"/>
          </a:xfrm>
        </p:spPr>
        <p:txBody>
          <a:bodyPr>
            <a:normAutofit fontScale="77500" lnSpcReduction="20000"/>
          </a:bodyPr>
          <a:lstStyle/>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800" b="0" i="0" u="none" strike="noStrike" kern="1200" cap="none" spc="0" normalizeH="0" baseline="0" noProof="0" dirty="0">
                <a:ln>
                  <a:noFill/>
                </a:ln>
                <a:solidFill>
                  <a:srgbClr val="004B85"/>
                </a:solidFill>
                <a:effectLst/>
                <a:uLnTx/>
                <a:uFillTx/>
                <a:latin typeface="Arial" panose="020B0604020202020204"/>
                <a:ea typeface="+mn-ea"/>
                <a:cs typeface="+mn-cs"/>
              </a:rPr>
              <a:t>Interactions</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400" b="0" i="0" u="none" strike="noStrike" kern="1200" cap="none" spc="0" normalizeH="0" baseline="0" noProof="0" dirty="0">
                <a:ln>
                  <a:noFill/>
                </a:ln>
                <a:solidFill>
                  <a:srgbClr val="004B85"/>
                </a:solidFill>
                <a:effectLst/>
                <a:uLnTx/>
                <a:uFillTx/>
                <a:latin typeface="Arial" panose="020B0604020202020204"/>
                <a:ea typeface="+mn-ea"/>
                <a:cs typeface="+mn-cs"/>
              </a:rPr>
              <a:t>Student-faculty</a:t>
            </a:r>
          </a:p>
          <a:p>
            <a:pPr marL="457200" marR="0" lvl="1" indent="0"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None/>
              <a:tabLst/>
              <a:defRPr/>
            </a:pPr>
            <a:endParaRPr kumimoji="0" lang="en-US" sz="2400" b="0" i="0" u="none" strike="noStrike" kern="1200" cap="none" spc="0" normalizeH="0" baseline="0" noProof="0" dirty="0">
              <a:ln>
                <a:noFill/>
              </a:ln>
              <a:solidFill>
                <a:srgbClr val="004B85"/>
              </a:solidFill>
              <a:effectLst/>
              <a:uLnTx/>
              <a:uFillTx/>
              <a:latin typeface="Arial" panose="020B0604020202020204"/>
              <a:ea typeface="+mn-ea"/>
              <a:cs typeface="+mn-cs"/>
            </a:endParaRPr>
          </a:p>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800" b="0" i="0" u="none" strike="noStrike" kern="1200" cap="none" spc="0" normalizeH="0" baseline="0" noProof="0" dirty="0">
                <a:ln>
                  <a:noFill/>
                </a:ln>
                <a:solidFill>
                  <a:srgbClr val="004B85"/>
                </a:solidFill>
                <a:effectLst/>
                <a:uLnTx/>
                <a:uFillTx/>
                <a:latin typeface="Arial" panose="020B0604020202020204"/>
                <a:ea typeface="+mn-ea"/>
                <a:cs typeface="+mn-cs"/>
              </a:rPr>
              <a:t>Interactions create:</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400" b="0" i="0" u="none" strike="noStrike" kern="1200" cap="none" spc="0" normalizeH="0" baseline="0" noProof="0" dirty="0">
                <a:ln>
                  <a:noFill/>
                </a:ln>
                <a:solidFill>
                  <a:srgbClr val="004B85"/>
                </a:solidFill>
                <a:effectLst/>
                <a:uLnTx/>
                <a:uFillTx/>
                <a:latin typeface="Arial" panose="020B0604020202020204"/>
                <a:ea typeface="+mn-ea"/>
                <a:cs typeface="+mn-cs"/>
              </a:rPr>
              <a:t>Positive-feedback loop</a:t>
            </a:r>
          </a:p>
          <a:p>
            <a:pPr marL="1258888" marR="0" lvl="2" indent="-34448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000" b="0" i="0" u="none" strike="noStrike" kern="1200" cap="none" spc="0" normalizeH="0" baseline="0" noProof="0" dirty="0">
                <a:ln>
                  <a:noFill/>
                </a:ln>
                <a:solidFill>
                  <a:srgbClr val="004B85"/>
                </a:solidFill>
                <a:effectLst/>
                <a:uLnTx/>
                <a:uFillTx/>
                <a:latin typeface="Arial" panose="020B0604020202020204"/>
                <a:ea typeface="+mn-ea"/>
                <a:cs typeface="+mn-cs"/>
              </a:rPr>
              <a:t>Enhances all aspects of learning and teaching</a:t>
            </a:r>
          </a:p>
          <a:p>
            <a:pPr marL="1258888" marR="0" lvl="2" indent="-34448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000" b="0" i="0" u="none" strike="noStrike" kern="1200" cap="none" spc="0" normalizeH="0" baseline="0" noProof="0" dirty="0">
                <a:ln>
                  <a:noFill/>
                </a:ln>
                <a:solidFill>
                  <a:srgbClr val="004B85"/>
                </a:solidFill>
                <a:effectLst/>
                <a:uLnTx/>
                <a:uFillTx/>
                <a:latin typeface="Arial" panose="020B0604020202020204"/>
                <a:ea typeface="+mn-ea"/>
                <a:cs typeface="+mn-cs"/>
              </a:rPr>
              <a:t>Fostering collaborations between faculty and students</a:t>
            </a:r>
            <a:endParaRPr lang="en-US" sz="1400" dirty="0">
              <a:solidFill>
                <a:srgbClr val="004B85"/>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ED7ED667-391E-8940-8E86-B0A60FA8D2BF}" type="slidenum">
              <a:rPr lang="en-US" smtClean="0"/>
              <a:t>3</a:t>
            </a:fld>
            <a:endParaRPr lang="en-US"/>
          </a:p>
        </p:txBody>
      </p:sp>
      <p:sp>
        <p:nvSpPr>
          <p:cNvPr id="11" name="Rectangle 10"/>
          <p:cNvSpPr/>
          <p:nvPr/>
        </p:nvSpPr>
        <p:spPr>
          <a:xfrm>
            <a:off x="8046550" y="484094"/>
            <a:ext cx="1097450" cy="1007760"/>
          </a:xfrm>
          <a:prstGeom prst="rect">
            <a:avLst/>
          </a:prstGeom>
          <a:solidFill>
            <a:srgbClr val="D47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Picture 11" descr="20Minute-Icon-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550" y="438504"/>
            <a:ext cx="1097449" cy="1097449"/>
          </a:xfrm>
          <a:prstGeom prst="rect">
            <a:avLst/>
          </a:prstGeom>
        </p:spPr>
      </p:pic>
      <p:sp>
        <p:nvSpPr>
          <p:cNvPr id="2" name="Right Brace 1">
            <a:extLst>
              <a:ext uri="{FF2B5EF4-FFF2-40B4-BE49-F238E27FC236}">
                <a16:creationId xmlns:a16="http://schemas.microsoft.com/office/drawing/2014/main" id="{F4AB3B1B-8E04-D729-DA62-B1D5C6331DCE}"/>
              </a:ext>
            </a:extLst>
          </p:cNvPr>
          <p:cNvSpPr/>
          <p:nvPr/>
        </p:nvSpPr>
        <p:spPr>
          <a:xfrm>
            <a:off x="2966121" y="1850996"/>
            <a:ext cx="282238" cy="720754"/>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4B85"/>
              </a:solidFill>
            </a:endParaRPr>
          </a:p>
        </p:txBody>
      </p:sp>
      <p:sp>
        <p:nvSpPr>
          <p:cNvPr id="3" name="TextBox 2">
            <a:extLst>
              <a:ext uri="{FF2B5EF4-FFF2-40B4-BE49-F238E27FC236}">
                <a16:creationId xmlns:a16="http://schemas.microsoft.com/office/drawing/2014/main" id="{045A63AD-8788-19E7-1596-04661047C3E6}"/>
              </a:ext>
            </a:extLst>
          </p:cNvPr>
          <p:cNvSpPr txBox="1"/>
          <p:nvPr/>
        </p:nvSpPr>
        <p:spPr>
          <a:xfrm>
            <a:off x="3336320" y="2011318"/>
            <a:ext cx="5118645" cy="400110"/>
          </a:xfrm>
          <a:prstGeom prst="rect">
            <a:avLst/>
          </a:prstGeom>
          <a:noFill/>
        </p:spPr>
        <p:txBody>
          <a:bodyPr wrap="none" rtlCol="0">
            <a:spAutoFit/>
          </a:bodyPr>
          <a:lstStyle/>
          <a:p>
            <a:r>
              <a:rPr lang="en-US" sz="2000" dirty="0">
                <a:solidFill>
                  <a:srgbClr val="004B85"/>
                </a:solidFill>
              </a:rPr>
              <a:t>Great impact on student learning and retention</a:t>
            </a:r>
          </a:p>
        </p:txBody>
      </p:sp>
    </p:spTree>
    <p:extLst>
      <p:ext uri="{BB962C8B-B14F-4D97-AF65-F5344CB8AC3E}">
        <p14:creationId xmlns:p14="http://schemas.microsoft.com/office/powerpoint/2010/main" val="1703721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484094"/>
            <a:ext cx="7705594" cy="1007760"/>
          </a:xfrm>
          <a:prstGeom prst="rect">
            <a:avLst/>
          </a:prstGeom>
          <a:solidFill>
            <a:srgbClr val="004B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itle 7"/>
          <p:cNvSpPr>
            <a:spLocks noGrp="1"/>
          </p:cNvSpPr>
          <p:nvPr>
            <p:ph type="title"/>
          </p:nvPr>
        </p:nvSpPr>
        <p:spPr>
          <a:xfrm>
            <a:off x="457200" y="634604"/>
            <a:ext cx="6902824" cy="857250"/>
          </a:xfrm>
        </p:spPr>
        <p:txBody>
          <a:bodyPr>
            <a:normAutofit/>
          </a:bodyPr>
          <a:lstStyle/>
          <a:p>
            <a:r>
              <a:rPr kumimoji="0" lang="en-US" sz="3400" b="0" i="0" u="none" strike="noStrike" kern="1200" cap="none" spc="0" normalizeH="0" baseline="0" noProof="0" dirty="0">
                <a:ln>
                  <a:noFill/>
                </a:ln>
                <a:solidFill>
                  <a:prstClr val="white"/>
                </a:solidFill>
                <a:effectLst/>
                <a:uLnTx/>
                <a:uFillTx/>
                <a:latin typeface="Arial" panose="020B0604020202020204"/>
                <a:ea typeface="+mj-ea"/>
                <a:cs typeface="+mj-cs"/>
              </a:rPr>
              <a:t>Where We </a:t>
            </a:r>
            <a:r>
              <a:rPr lang="en-US" sz="3400" dirty="0">
                <a:solidFill>
                  <a:prstClr val="white"/>
                </a:solidFill>
                <a:latin typeface="Arial" panose="020B0604020202020204"/>
                <a:cs typeface="+mj-cs"/>
              </a:rPr>
              <a:t>M</a:t>
            </a:r>
            <a:r>
              <a:rPr kumimoji="0" lang="en-US" sz="3400" b="0" i="0" u="none" strike="noStrike" kern="1200" cap="none" spc="0" normalizeH="0" baseline="0" noProof="0" dirty="0" err="1">
                <a:ln>
                  <a:noFill/>
                </a:ln>
                <a:solidFill>
                  <a:prstClr val="white"/>
                </a:solidFill>
                <a:effectLst/>
                <a:uLnTx/>
                <a:uFillTx/>
                <a:latin typeface="Arial" panose="020B0604020202020204"/>
                <a:ea typeface="+mj-ea"/>
                <a:cs typeface="+mj-cs"/>
              </a:rPr>
              <a:t>eet</a:t>
            </a:r>
            <a:r>
              <a:rPr kumimoji="0" lang="en-US" sz="3400" b="0" i="0" u="none" strike="noStrike" kern="1200" cap="none" spc="0" normalizeH="0" baseline="0" noProof="0" dirty="0">
                <a:ln>
                  <a:noFill/>
                </a:ln>
                <a:solidFill>
                  <a:prstClr val="white"/>
                </a:solidFill>
                <a:effectLst/>
                <a:uLnTx/>
                <a:uFillTx/>
                <a:latin typeface="Arial" panose="020B0604020202020204"/>
                <a:ea typeface="+mj-ea"/>
                <a:cs typeface="+mj-cs"/>
              </a:rPr>
              <a:t> With </a:t>
            </a:r>
            <a:r>
              <a:rPr lang="en-US" sz="3400" dirty="0">
                <a:solidFill>
                  <a:prstClr val="white"/>
                </a:solidFill>
                <a:latin typeface="Arial" panose="020B0604020202020204"/>
                <a:cs typeface="+mj-cs"/>
              </a:rPr>
              <a:t>S</a:t>
            </a:r>
            <a:r>
              <a:rPr kumimoji="0" lang="en-US" sz="3400" b="0" i="0" u="none" strike="noStrike" kern="1200" cap="none" spc="0" normalizeH="0" baseline="0" noProof="0" dirty="0" err="1">
                <a:ln>
                  <a:noFill/>
                </a:ln>
                <a:solidFill>
                  <a:prstClr val="white"/>
                </a:solidFill>
                <a:effectLst/>
                <a:uLnTx/>
                <a:uFillTx/>
                <a:latin typeface="Arial" panose="020B0604020202020204"/>
                <a:ea typeface="+mj-ea"/>
                <a:cs typeface="+mj-cs"/>
              </a:rPr>
              <a:t>tudents</a:t>
            </a:r>
            <a:endParaRPr lang="en-US" dirty="0">
              <a:solidFill>
                <a:schemeClr val="bg1"/>
              </a:solidFill>
            </a:endParaRPr>
          </a:p>
        </p:txBody>
      </p:sp>
      <p:sp>
        <p:nvSpPr>
          <p:cNvPr id="9" name="Content Placeholder 8"/>
          <p:cNvSpPr>
            <a:spLocks noGrp="1"/>
          </p:cNvSpPr>
          <p:nvPr>
            <p:ph idx="1"/>
          </p:nvPr>
        </p:nvSpPr>
        <p:spPr>
          <a:xfrm>
            <a:off x="457200" y="1535953"/>
            <a:ext cx="8229600" cy="3058670"/>
          </a:xfrm>
        </p:spPr>
        <p:txBody>
          <a:bodyPr>
            <a:normAutofit fontScale="70000" lnSpcReduction="20000"/>
          </a:bodyPr>
          <a:lstStyle/>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800" b="0" i="0" u="none" strike="noStrike" kern="1200" cap="none" spc="0" normalizeH="0" baseline="0" noProof="0" dirty="0">
                <a:ln>
                  <a:noFill/>
                </a:ln>
                <a:solidFill>
                  <a:srgbClr val="004B85"/>
                </a:solidFill>
                <a:effectLst/>
                <a:uLnTx/>
                <a:uFillTx/>
                <a:latin typeface="Arial" panose="020B0604020202020204"/>
                <a:ea typeface="+mn-ea"/>
                <a:cs typeface="+mn-cs"/>
              </a:rPr>
              <a:t>In our offices</a:t>
            </a:r>
          </a:p>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800" b="0" i="0" u="none" strike="noStrike" kern="1200" cap="none" spc="0" normalizeH="0" baseline="0" noProof="0" dirty="0">
                <a:ln>
                  <a:noFill/>
                </a:ln>
                <a:solidFill>
                  <a:srgbClr val="004B85"/>
                </a:solidFill>
                <a:effectLst/>
                <a:uLnTx/>
                <a:uFillTx/>
                <a:latin typeface="Arial" panose="020B0604020202020204"/>
                <a:ea typeface="+mn-ea"/>
                <a:cs typeface="+mn-cs"/>
              </a:rPr>
              <a:t>In the classroom</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400" b="0" i="0" u="none" strike="noStrike" kern="1200" cap="none" spc="0" normalizeH="0" baseline="0" noProof="0" dirty="0">
                <a:ln>
                  <a:noFill/>
                </a:ln>
                <a:solidFill>
                  <a:srgbClr val="004B85"/>
                </a:solidFill>
                <a:effectLst/>
                <a:uLnTx/>
                <a:uFillTx/>
                <a:latin typeface="Arial" panose="020B0604020202020204"/>
                <a:ea typeface="+mn-ea"/>
                <a:cs typeface="+mn-cs"/>
              </a:rPr>
              <a:t>Before and after class</a:t>
            </a:r>
          </a:p>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800" b="0" i="0" u="none" strike="noStrike" kern="1200" cap="none" spc="0" normalizeH="0" baseline="0" noProof="0" dirty="0">
                <a:ln>
                  <a:noFill/>
                </a:ln>
                <a:solidFill>
                  <a:srgbClr val="004B85"/>
                </a:solidFill>
                <a:effectLst/>
                <a:uLnTx/>
                <a:uFillTx/>
                <a:latin typeface="Arial" panose="020B0604020202020204"/>
                <a:ea typeface="+mn-ea"/>
                <a:cs typeface="+mn-cs"/>
              </a:rPr>
              <a:t>In the hallways</a:t>
            </a:r>
          </a:p>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800" b="0" i="0" u="none" strike="noStrike" kern="1200" cap="none" spc="0" normalizeH="0" baseline="0" noProof="0" dirty="0">
                <a:ln>
                  <a:noFill/>
                </a:ln>
                <a:solidFill>
                  <a:srgbClr val="004B85"/>
                </a:solidFill>
                <a:effectLst/>
                <a:uLnTx/>
                <a:uFillTx/>
                <a:latin typeface="Arial" panose="020B0604020202020204"/>
                <a:ea typeface="+mn-ea"/>
                <a:cs typeface="+mn-cs"/>
              </a:rPr>
              <a:t>On our way to and from the classroom</a:t>
            </a:r>
          </a:p>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800" b="0" i="0" u="none" strike="noStrike" kern="1200" cap="none" spc="0" normalizeH="0" baseline="0" noProof="0" dirty="0">
                <a:ln>
                  <a:noFill/>
                </a:ln>
                <a:solidFill>
                  <a:srgbClr val="004B85"/>
                </a:solidFill>
                <a:effectLst/>
                <a:uLnTx/>
                <a:uFillTx/>
                <a:latin typeface="Arial" panose="020B0604020202020204"/>
                <a:ea typeface="+mn-ea"/>
                <a:cs typeface="+mn-cs"/>
              </a:rPr>
              <a:t>During lunch or a seminar</a:t>
            </a:r>
          </a:p>
          <a:p>
            <a:pPr lvl="0"/>
            <a:endParaRPr lang="en-US" sz="1400" dirty="0">
              <a:solidFill>
                <a:srgbClr val="004B85"/>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ED7ED667-391E-8940-8E86-B0A60FA8D2BF}" type="slidenum">
              <a:rPr lang="en-US" smtClean="0"/>
              <a:t>4</a:t>
            </a:fld>
            <a:endParaRPr lang="en-US"/>
          </a:p>
        </p:txBody>
      </p:sp>
      <p:sp>
        <p:nvSpPr>
          <p:cNvPr id="11" name="Rectangle 10"/>
          <p:cNvSpPr/>
          <p:nvPr/>
        </p:nvSpPr>
        <p:spPr>
          <a:xfrm>
            <a:off x="8046550" y="484094"/>
            <a:ext cx="1097450" cy="1007760"/>
          </a:xfrm>
          <a:prstGeom prst="rect">
            <a:avLst/>
          </a:prstGeom>
          <a:solidFill>
            <a:srgbClr val="D47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Picture 11" descr="20Minute-Icon-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550" y="438504"/>
            <a:ext cx="1097449" cy="1097449"/>
          </a:xfrm>
          <a:prstGeom prst="rect">
            <a:avLst/>
          </a:prstGeom>
        </p:spPr>
      </p:pic>
    </p:spTree>
    <p:extLst>
      <p:ext uri="{BB962C8B-B14F-4D97-AF65-F5344CB8AC3E}">
        <p14:creationId xmlns:p14="http://schemas.microsoft.com/office/powerpoint/2010/main" val="838820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484094"/>
            <a:ext cx="7705594" cy="1007760"/>
          </a:xfrm>
          <a:prstGeom prst="rect">
            <a:avLst/>
          </a:prstGeom>
          <a:solidFill>
            <a:srgbClr val="004B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itle 7"/>
          <p:cNvSpPr>
            <a:spLocks noGrp="1"/>
          </p:cNvSpPr>
          <p:nvPr>
            <p:ph type="title"/>
          </p:nvPr>
        </p:nvSpPr>
        <p:spPr>
          <a:xfrm>
            <a:off x="164123" y="548877"/>
            <a:ext cx="7705594" cy="857250"/>
          </a:xfrm>
        </p:spPr>
        <p:txBody>
          <a:bodyPr>
            <a:normAutofit/>
          </a:bodyPr>
          <a:lstStyle/>
          <a:p>
            <a:r>
              <a:rPr kumimoji="0" lang="en-US" sz="3400" b="0" i="0" u="none" strike="noStrike" kern="1200" cap="none" spc="0" normalizeH="0" baseline="0" noProof="0" dirty="0">
                <a:ln>
                  <a:noFill/>
                </a:ln>
                <a:solidFill>
                  <a:prstClr val="white"/>
                </a:solidFill>
                <a:effectLst/>
                <a:uLnTx/>
                <a:uFillTx/>
                <a:latin typeface="Arial" panose="020B0604020202020204"/>
                <a:ea typeface="+mj-ea"/>
                <a:cs typeface="+mj-cs"/>
              </a:rPr>
              <a:t>Why Do </a:t>
            </a:r>
            <a:r>
              <a:rPr lang="en-US" sz="3400" dirty="0">
                <a:solidFill>
                  <a:prstClr val="white"/>
                </a:solidFill>
                <a:latin typeface="Arial" panose="020B0604020202020204"/>
                <a:cs typeface="+mj-cs"/>
              </a:rPr>
              <a:t>S</a:t>
            </a:r>
            <a:r>
              <a:rPr kumimoji="0" lang="en-US" sz="3400" b="0" i="0" u="none" strike="noStrike" kern="1200" cap="none" spc="0" normalizeH="0" baseline="0" noProof="0" dirty="0" err="1">
                <a:ln>
                  <a:noFill/>
                </a:ln>
                <a:solidFill>
                  <a:prstClr val="white"/>
                </a:solidFill>
                <a:effectLst/>
                <a:uLnTx/>
                <a:uFillTx/>
                <a:latin typeface="Arial" panose="020B0604020202020204"/>
                <a:ea typeface="+mj-ea"/>
                <a:cs typeface="+mj-cs"/>
              </a:rPr>
              <a:t>tudents</a:t>
            </a:r>
            <a:r>
              <a:rPr kumimoji="0" lang="en-US" sz="3400" b="0" i="0" u="none" strike="noStrike" kern="1200" cap="none" spc="0" normalizeH="0" baseline="0" noProof="0" dirty="0">
                <a:ln>
                  <a:noFill/>
                </a:ln>
                <a:solidFill>
                  <a:prstClr val="white"/>
                </a:solidFill>
                <a:effectLst/>
                <a:uLnTx/>
                <a:uFillTx/>
                <a:latin typeface="Arial" panose="020B0604020202020204"/>
                <a:ea typeface="+mj-ea"/>
                <a:cs typeface="+mj-cs"/>
              </a:rPr>
              <a:t> Attend Office </a:t>
            </a:r>
            <a:r>
              <a:rPr lang="en-US" sz="3400" dirty="0">
                <a:solidFill>
                  <a:prstClr val="white"/>
                </a:solidFill>
                <a:latin typeface="Arial" panose="020B0604020202020204"/>
                <a:cs typeface="+mj-cs"/>
              </a:rPr>
              <a:t>H</a:t>
            </a:r>
            <a:r>
              <a:rPr kumimoji="0" lang="en-US" sz="3400" b="0" i="0" u="none" strike="noStrike" kern="1200" cap="none" spc="0" normalizeH="0" baseline="0" noProof="0" dirty="0">
                <a:ln>
                  <a:noFill/>
                </a:ln>
                <a:solidFill>
                  <a:prstClr val="white"/>
                </a:solidFill>
                <a:effectLst/>
                <a:uLnTx/>
                <a:uFillTx/>
                <a:latin typeface="Arial" panose="020B0604020202020204"/>
                <a:ea typeface="+mj-ea"/>
                <a:cs typeface="+mj-cs"/>
              </a:rPr>
              <a:t>ours?</a:t>
            </a:r>
            <a:endParaRPr lang="en-US" dirty="0">
              <a:solidFill>
                <a:schemeClr val="bg1"/>
              </a:solidFill>
            </a:endParaRPr>
          </a:p>
        </p:txBody>
      </p:sp>
      <p:sp>
        <p:nvSpPr>
          <p:cNvPr id="9" name="Content Placeholder 8"/>
          <p:cNvSpPr>
            <a:spLocks noGrp="1"/>
          </p:cNvSpPr>
          <p:nvPr>
            <p:ph idx="1"/>
          </p:nvPr>
        </p:nvSpPr>
        <p:spPr>
          <a:xfrm>
            <a:off x="457200" y="1535953"/>
            <a:ext cx="8229600" cy="3058670"/>
          </a:xfrm>
        </p:spPr>
        <p:txBody>
          <a:bodyPr>
            <a:normAutofit fontScale="92500" lnSpcReduction="10000"/>
          </a:bodyPr>
          <a:lstStyle/>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3200" b="0" i="0" u="none" strike="noStrike" kern="1200" cap="none" spc="0" normalizeH="0" baseline="0" noProof="0" dirty="0">
                <a:ln>
                  <a:noFill/>
                </a:ln>
                <a:solidFill>
                  <a:srgbClr val="004B85"/>
                </a:solidFill>
                <a:effectLst/>
                <a:uLnTx/>
                <a:uFillTx/>
                <a:latin typeface="Arial" panose="020B0604020202020204"/>
                <a:ea typeface="+mn-ea"/>
                <a:cs typeface="+mn-cs"/>
              </a:rPr>
              <a:t>Might want to:</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800" b="0" i="0" u="none" strike="noStrike" kern="1200" cap="none" spc="0" normalizeH="0" baseline="0" noProof="0" dirty="0">
                <a:ln>
                  <a:noFill/>
                </a:ln>
                <a:solidFill>
                  <a:srgbClr val="004B85"/>
                </a:solidFill>
                <a:effectLst/>
                <a:uLnTx/>
                <a:uFillTx/>
                <a:latin typeface="Arial" panose="020B0604020202020204"/>
                <a:ea typeface="+mn-ea"/>
                <a:cs typeface="+mn-cs"/>
              </a:rPr>
              <a:t>review their exams</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800" b="0" i="0" u="none" strike="noStrike" kern="1200" cap="none" spc="0" normalizeH="0" baseline="0" noProof="0" dirty="0">
                <a:ln>
                  <a:noFill/>
                </a:ln>
                <a:solidFill>
                  <a:srgbClr val="004B85"/>
                </a:solidFill>
                <a:effectLst/>
                <a:uLnTx/>
                <a:uFillTx/>
                <a:latin typeface="Arial" panose="020B0604020202020204"/>
                <a:ea typeface="+mn-ea"/>
                <a:cs typeface="+mn-cs"/>
              </a:rPr>
              <a:t>ask questions about certain topics</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800" b="0" i="0" u="none" strike="noStrike" kern="1200" cap="none" spc="0" normalizeH="0" baseline="0" noProof="0" dirty="0">
                <a:ln>
                  <a:noFill/>
                </a:ln>
                <a:solidFill>
                  <a:srgbClr val="004B85"/>
                </a:solidFill>
                <a:effectLst/>
                <a:uLnTx/>
                <a:uFillTx/>
                <a:latin typeface="Arial" panose="020B0604020202020204"/>
                <a:ea typeface="+mn-ea"/>
                <a:cs typeface="+mn-cs"/>
              </a:rPr>
              <a:t>get tips of how to better perform</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800" b="0" i="0" u="none" strike="noStrike" kern="1200" cap="none" spc="0" normalizeH="0" baseline="0" noProof="0" dirty="0">
                <a:ln>
                  <a:noFill/>
                </a:ln>
                <a:solidFill>
                  <a:srgbClr val="004B85"/>
                </a:solidFill>
                <a:effectLst/>
                <a:uLnTx/>
                <a:uFillTx/>
                <a:latin typeface="Arial" panose="020B0604020202020204"/>
                <a:ea typeface="+mn-ea"/>
                <a:cs typeface="+mn-cs"/>
              </a:rPr>
              <a:t>get an incentive on their grade</a:t>
            </a:r>
          </a:p>
          <a:p>
            <a:pPr lvl="0"/>
            <a:endParaRPr lang="en-US" sz="1400" dirty="0">
              <a:solidFill>
                <a:srgbClr val="004B85"/>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ED7ED667-391E-8940-8E86-B0A60FA8D2BF}" type="slidenum">
              <a:rPr lang="en-US" smtClean="0"/>
              <a:t>5</a:t>
            </a:fld>
            <a:endParaRPr lang="en-US"/>
          </a:p>
        </p:txBody>
      </p:sp>
      <p:sp>
        <p:nvSpPr>
          <p:cNvPr id="11" name="Rectangle 10"/>
          <p:cNvSpPr/>
          <p:nvPr/>
        </p:nvSpPr>
        <p:spPr>
          <a:xfrm>
            <a:off x="8046550" y="484094"/>
            <a:ext cx="1097450" cy="1007760"/>
          </a:xfrm>
          <a:prstGeom prst="rect">
            <a:avLst/>
          </a:prstGeom>
          <a:solidFill>
            <a:srgbClr val="D47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Picture 11" descr="20Minute-Icon-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550" y="438504"/>
            <a:ext cx="1097449" cy="1097449"/>
          </a:xfrm>
          <a:prstGeom prst="rect">
            <a:avLst/>
          </a:prstGeom>
        </p:spPr>
      </p:pic>
    </p:spTree>
    <p:extLst>
      <p:ext uri="{BB962C8B-B14F-4D97-AF65-F5344CB8AC3E}">
        <p14:creationId xmlns:p14="http://schemas.microsoft.com/office/powerpoint/2010/main" val="2420472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484094"/>
            <a:ext cx="7705594" cy="1007760"/>
          </a:xfrm>
          <a:prstGeom prst="rect">
            <a:avLst/>
          </a:prstGeom>
          <a:solidFill>
            <a:srgbClr val="004B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itle 7"/>
          <p:cNvSpPr>
            <a:spLocks noGrp="1"/>
          </p:cNvSpPr>
          <p:nvPr>
            <p:ph type="title"/>
          </p:nvPr>
        </p:nvSpPr>
        <p:spPr>
          <a:xfrm>
            <a:off x="228600" y="693999"/>
            <a:ext cx="7476994" cy="546603"/>
          </a:xfrm>
        </p:spPr>
        <p:txBody>
          <a:bodyPr>
            <a:noAutofit/>
          </a:bodyPr>
          <a:lstStyle/>
          <a:p>
            <a:r>
              <a:rPr kumimoji="0" lang="en-US" sz="2500" b="0" i="0" u="none" strike="noStrike" kern="1200" cap="none" spc="0" normalizeH="0" baseline="0" noProof="0" dirty="0">
                <a:ln>
                  <a:noFill/>
                </a:ln>
                <a:solidFill>
                  <a:prstClr val="white"/>
                </a:solidFill>
                <a:effectLst/>
                <a:uLnTx/>
                <a:uFillTx/>
                <a:latin typeface="Arial" panose="020B0604020202020204"/>
                <a:ea typeface="+mj-ea"/>
                <a:cs typeface="+mj-cs"/>
              </a:rPr>
              <a:t>What </a:t>
            </a:r>
            <a:r>
              <a:rPr lang="en-US" sz="2500" dirty="0">
                <a:solidFill>
                  <a:prstClr val="white"/>
                </a:solidFill>
                <a:latin typeface="Arial" panose="020B0604020202020204"/>
                <a:cs typeface="+mj-cs"/>
              </a:rPr>
              <a:t>S</a:t>
            </a:r>
            <a:r>
              <a:rPr kumimoji="0" lang="en-US" sz="2500" b="0" i="0" u="none" strike="noStrike" kern="1200" cap="none" spc="0" normalizeH="0" baseline="0" noProof="0" dirty="0" err="1">
                <a:ln>
                  <a:noFill/>
                </a:ln>
                <a:solidFill>
                  <a:prstClr val="white"/>
                </a:solidFill>
                <a:effectLst/>
                <a:uLnTx/>
                <a:uFillTx/>
                <a:latin typeface="Arial" panose="020B0604020202020204"/>
                <a:ea typeface="+mj-ea"/>
                <a:cs typeface="+mj-cs"/>
              </a:rPr>
              <a:t>tudents</a:t>
            </a:r>
            <a:r>
              <a:rPr kumimoji="0" lang="en-US" sz="2500" b="0" i="0" u="none" strike="noStrike" kern="1200" cap="none" spc="0" normalizeH="0" baseline="0" noProof="0" dirty="0">
                <a:ln>
                  <a:noFill/>
                </a:ln>
                <a:solidFill>
                  <a:prstClr val="white"/>
                </a:solidFill>
                <a:effectLst/>
                <a:uLnTx/>
                <a:uFillTx/>
                <a:latin typeface="Arial" panose="020B0604020202020204"/>
                <a:ea typeface="+mj-ea"/>
                <a:cs typeface="+mj-cs"/>
              </a:rPr>
              <a:t> Think </a:t>
            </a:r>
            <a:r>
              <a:rPr lang="en-US" sz="2500" dirty="0">
                <a:solidFill>
                  <a:prstClr val="white"/>
                </a:solidFill>
                <a:latin typeface="Arial" panose="020B0604020202020204"/>
                <a:cs typeface="+mj-cs"/>
              </a:rPr>
              <a:t>A</a:t>
            </a:r>
            <a:r>
              <a:rPr kumimoji="0" lang="en-US" sz="2500" b="0" i="0" u="none" strike="noStrike" kern="1200" cap="none" spc="0" normalizeH="0" baseline="0" noProof="0" dirty="0">
                <a:ln>
                  <a:noFill/>
                </a:ln>
                <a:solidFill>
                  <a:prstClr val="white"/>
                </a:solidFill>
                <a:effectLst/>
                <a:uLnTx/>
                <a:uFillTx/>
                <a:latin typeface="Arial" panose="020B0604020202020204"/>
                <a:ea typeface="+mj-ea"/>
                <a:cs typeface="+mj-cs"/>
              </a:rPr>
              <a:t>bout </a:t>
            </a:r>
            <a:r>
              <a:rPr lang="en-US" sz="2500" dirty="0">
                <a:solidFill>
                  <a:prstClr val="white"/>
                </a:solidFill>
                <a:latin typeface="Arial" panose="020B0604020202020204"/>
                <a:cs typeface="+mj-cs"/>
              </a:rPr>
              <a:t>A</a:t>
            </a:r>
            <a:r>
              <a:rPr kumimoji="0" lang="en-US" sz="2500" b="0" i="0" u="none" strike="noStrike" kern="1200" cap="none" spc="0" normalizeH="0" baseline="0" noProof="0" dirty="0" err="1">
                <a:ln>
                  <a:noFill/>
                </a:ln>
                <a:solidFill>
                  <a:prstClr val="white"/>
                </a:solidFill>
                <a:effectLst/>
                <a:uLnTx/>
                <a:uFillTx/>
                <a:latin typeface="Arial" panose="020B0604020202020204"/>
                <a:ea typeface="+mj-ea"/>
                <a:cs typeface="+mj-cs"/>
              </a:rPr>
              <a:t>ttending</a:t>
            </a:r>
            <a:r>
              <a:rPr kumimoji="0" lang="en-US" sz="2500" b="0" i="0" u="none" strike="noStrike" kern="1200" cap="none" spc="0" normalizeH="0" baseline="0" noProof="0" dirty="0">
                <a:ln>
                  <a:noFill/>
                </a:ln>
                <a:solidFill>
                  <a:prstClr val="white"/>
                </a:solidFill>
                <a:effectLst/>
                <a:uLnTx/>
                <a:uFillTx/>
                <a:latin typeface="Arial" panose="020B0604020202020204"/>
                <a:ea typeface="+mj-ea"/>
                <a:cs typeface="+mj-cs"/>
              </a:rPr>
              <a:t> Office </a:t>
            </a:r>
            <a:r>
              <a:rPr lang="en-US" sz="2500" dirty="0">
                <a:solidFill>
                  <a:prstClr val="white"/>
                </a:solidFill>
                <a:latin typeface="Arial" panose="020B0604020202020204"/>
                <a:cs typeface="+mj-cs"/>
              </a:rPr>
              <a:t>H</a:t>
            </a:r>
            <a:r>
              <a:rPr kumimoji="0" lang="en-US" sz="2500" b="0" i="0" u="none" strike="noStrike" kern="1200" cap="none" spc="0" normalizeH="0" baseline="0" noProof="0" dirty="0">
                <a:ln>
                  <a:noFill/>
                </a:ln>
                <a:solidFill>
                  <a:prstClr val="white"/>
                </a:solidFill>
                <a:effectLst/>
                <a:uLnTx/>
                <a:uFillTx/>
                <a:latin typeface="Arial" panose="020B0604020202020204"/>
                <a:ea typeface="+mj-ea"/>
                <a:cs typeface="+mj-cs"/>
              </a:rPr>
              <a:t>ours</a:t>
            </a:r>
            <a:endParaRPr lang="en-US" sz="2500" dirty="0">
              <a:solidFill>
                <a:schemeClr val="bg1"/>
              </a:solidFill>
            </a:endParaRPr>
          </a:p>
        </p:txBody>
      </p:sp>
      <p:sp>
        <p:nvSpPr>
          <p:cNvPr id="9" name="Content Placeholder 8"/>
          <p:cNvSpPr>
            <a:spLocks noGrp="1"/>
          </p:cNvSpPr>
          <p:nvPr>
            <p:ph idx="1"/>
          </p:nvPr>
        </p:nvSpPr>
        <p:spPr>
          <a:xfrm>
            <a:off x="457200" y="1535953"/>
            <a:ext cx="8229600" cy="2115694"/>
          </a:xfrm>
        </p:spPr>
        <p:txBody>
          <a:bodyPr>
            <a:noAutofit/>
          </a:bodyPr>
          <a:lstStyle/>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800" b="0" i="0" u="none" strike="noStrike" kern="1200" cap="none" spc="0" normalizeH="0" baseline="0" noProof="0" dirty="0">
                <a:ln>
                  <a:noFill/>
                </a:ln>
                <a:solidFill>
                  <a:srgbClr val="004B85"/>
                </a:solidFill>
                <a:effectLst/>
                <a:uLnTx/>
                <a:uFillTx/>
                <a:cs typeface="+mn-cs"/>
              </a:rPr>
              <a:t>Don’t want to bother the professor</a:t>
            </a:r>
          </a:p>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lang="en-US" sz="2800" dirty="0">
                <a:solidFill>
                  <a:srgbClr val="004B85"/>
                </a:solidFill>
                <a:cs typeface="+mn-cs"/>
              </a:rPr>
              <a:t>Find it intimidating</a:t>
            </a:r>
          </a:p>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lang="en-US" sz="2800" dirty="0">
                <a:solidFill>
                  <a:srgbClr val="004B85"/>
                </a:solidFill>
                <a:latin typeface="Arial" panose="020B0604020202020204" pitchFamily="34" charset="0"/>
                <a:cs typeface="+mn-cs"/>
              </a:rPr>
              <a:t>Don’t know what question to ask</a:t>
            </a:r>
            <a:endParaRPr lang="en-US" sz="1800" dirty="0">
              <a:solidFill>
                <a:srgbClr val="004B85"/>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ED7ED667-391E-8940-8E86-B0A60FA8D2BF}" type="slidenum">
              <a:rPr lang="en-US" smtClean="0"/>
              <a:t>6</a:t>
            </a:fld>
            <a:endParaRPr lang="en-US"/>
          </a:p>
        </p:txBody>
      </p:sp>
      <p:sp>
        <p:nvSpPr>
          <p:cNvPr id="11" name="Rectangle 10"/>
          <p:cNvSpPr/>
          <p:nvPr/>
        </p:nvSpPr>
        <p:spPr>
          <a:xfrm>
            <a:off x="8046550" y="484094"/>
            <a:ext cx="1097450" cy="1007760"/>
          </a:xfrm>
          <a:prstGeom prst="rect">
            <a:avLst/>
          </a:prstGeom>
          <a:solidFill>
            <a:srgbClr val="D47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Picture 11" descr="20Minute-Icon-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550" y="438504"/>
            <a:ext cx="1097449" cy="1097449"/>
          </a:xfrm>
          <a:prstGeom prst="rect">
            <a:avLst/>
          </a:prstGeom>
        </p:spPr>
      </p:pic>
    </p:spTree>
    <p:extLst>
      <p:ext uri="{BB962C8B-B14F-4D97-AF65-F5344CB8AC3E}">
        <p14:creationId xmlns:p14="http://schemas.microsoft.com/office/powerpoint/2010/main" val="42233595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484094"/>
            <a:ext cx="7705594" cy="1007760"/>
          </a:xfrm>
          <a:prstGeom prst="rect">
            <a:avLst/>
          </a:prstGeom>
          <a:solidFill>
            <a:srgbClr val="004B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itle 7"/>
          <p:cNvSpPr>
            <a:spLocks noGrp="1"/>
          </p:cNvSpPr>
          <p:nvPr>
            <p:ph type="title"/>
          </p:nvPr>
        </p:nvSpPr>
        <p:spPr>
          <a:xfrm>
            <a:off x="233494" y="656654"/>
            <a:ext cx="7386506" cy="593306"/>
          </a:xfrm>
        </p:spPr>
        <p:txBody>
          <a:bodyPr>
            <a:noAutofit/>
          </a:bodyPr>
          <a:lstStyle/>
          <a:p>
            <a:r>
              <a:rPr lang="en-US" sz="2600" dirty="0">
                <a:solidFill>
                  <a:prstClr val="white"/>
                </a:solidFill>
                <a:latin typeface="Arial" panose="020B0604020202020204"/>
                <a:cs typeface="+mj-cs"/>
              </a:rPr>
              <a:t>Previous Strategies to</a:t>
            </a:r>
            <a:r>
              <a:rPr kumimoji="0" lang="en-US" sz="2600" b="0" i="0" u="none" strike="noStrike" kern="1200" cap="none" spc="0" normalizeH="0" baseline="0" noProof="0" dirty="0">
                <a:ln>
                  <a:noFill/>
                </a:ln>
                <a:solidFill>
                  <a:prstClr val="white"/>
                </a:solidFill>
                <a:effectLst/>
                <a:uLnTx/>
                <a:uFillTx/>
                <a:latin typeface="Arial" panose="020B0604020202020204"/>
                <a:ea typeface="+mj-ea"/>
                <a:cs typeface="+mj-cs"/>
              </a:rPr>
              <a:t> </a:t>
            </a:r>
            <a:r>
              <a:rPr lang="en-US" sz="2600" dirty="0">
                <a:solidFill>
                  <a:prstClr val="white"/>
                </a:solidFill>
                <a:latin typeface="Arial" panose="020B0604020202020204"/>
                <a:cs typeface="+mj-cs"/>
              </a:rPr>
              <a:t>A</a:t>
            </a:r>
            <a:r>
              <a:rPr kumimoji="0" lang="en-US" sz="2600" b="0" i="0" u="none" strike="noStrike" kern="1200" cap="none" spc="0" normalizeH="0" baseline="0" noProof="0" dirty="0" err="1">
                <a:ln>
                  <a:noFill/>
                </a:ln>
                <a:solidFill>
                  <a:prstClr val="white"/>
                </a:solidFill>
                <a:effectLst/>
                <a:uLnTx/>
                <a:uFillTx/>
                <a:latin typeface="Arial" panose="020B0604020202020204"/>
                <a:ea typeface="+mj-ea"/>
                <a:cs typeface="+mj-cs"/>
              </a:rPr>
              <a:t>ttract</a:t>
            </a:r>
            <a:r>
              <a:rPr kumimoji="0" lang="en-US" sz="2600" b="0" i="0" u="none" strike="noStrike" kern="1200" cap="none" spc="0" normalizeH="0" baseline="0" noProof="0" dirty="0">
                <a:ln>
                  <a:noFill/>
                </a:ln>
                <a:solidFill>
                  <a:prstClr val="white"/>
                </a:solidFill>
                <a:effectLst/>
                <a:uLnTx/>
                <a:uFillTx/>
                <a:latin typeface="Arial" panose="020B0604020202020204"/>
                <a:ea typeface="+mj-ea"/>
                <a:cs typeface="+mj-cs"/>
              </a:rPr>
              <a:t> Students to Attend</a:t>
            </a:r>
            <a:endParaRPr lang="en-US" sz="2600" dirty="0">
              <a:solidFill>
                <a:schemeClr val="bg1"/>
              </a:solidFill>
            </a:endParaRPr>
          </a:p>
        </p:txBody>
      </p:sp>
      <p:sp>
        <p:nvSpPr>
          <p:cNvPr id="9" name="Content Placeholder 8"/>
          <p:cNvSpPr>
            <a:spLocks noGrp="1"/>
          </p:cNvSpPr>
          <p:nvPr>
            <p:ph idx="1"/>
          </p:nvPr>
        </p:nvSpPr>
        <p:spPr>
          <a:xfrm>
            <a:off x="457200" y="1535953"/>
            <a:ext cx="8229600" cy="2641764"/>
          </a:xfrm>
        </p:spPr>
        <p:txBody>
          <a:bodyPr>
            <a:normAutofit/>
          </a:bodyPr>
          <a:lstStyle/>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b="0" i="0" u="none" strike="noStrike" kern="1200" cap="none" spc="0" normalizeH="0" baseline="0" noProof="0" dirty="0">
                <a:ln>
                  <a:noFill/>
                </a:ln>
                <a:solidFill>
                  <a:srgbClr val="004B85"/>
                </a:solidFill>
                <a:effectLst/>
                <a:uLnTx/>
                <a:uFillTx/>
                <a:latin typeface="Arial" panose="020B0604020202020204"/>
                <a:ea typeface="+mn-ea"/>
                <a:cs typeface="+mn-cs"/>
              </a:rPr>
              <a:t>Jogging session </a:t>
            </a:r>
            <a:r>
              <a:rPr kumimoji="0" lang="en-US" sz="1800" b="0" i="0" u="none" strike="noStrike" kern="1200" cap="none" spc="0" normalizeH="0" baseline="0" noProof="0" dirty="0">
                <a:ln>
                  <a:noFill/>
                </a:ln>
                <a:solidFill>
                  <a:srgbClr val="004B85"/>
                </a:solidFill>
                <a:effectLst/>
                <a:uLnTx/>
                <a:uFillTx/>
                <a:latin typeface="Arial" panose="020B0604020202020204"/>
                <a:ea typeface="+mn-ea"/>
                <a:cs typeface="+mn-cs"/>
              </a:rPr>
              <a:t>(</a:t>
            </a:r>
            <a:r>
              <a:rPr lang="en-US" sz="1800" dirty="0">
                <a:solidFill>
                  <a:srgbClr val="004B85"/>
                </a:solidFill>
                <a:effectLst/>
                <a:latin typeface="Arial" panose="020B0604020202020204" pitchFamily="34" charset="0"/>
                <a:ea typeface="Calibri" panose="020F0502020204030204" pitchFamily="34" charset="0"/>
                <a:cs typeface="Arial" panose="020B0604020202020204" pitchFamily="34" charset="0"/>
              </a:rPr>
              <a:t>Cafferty, 2021</a:t>
            </a:r>
            <a:r>
              <a:rPr lang="en-US" sz="1800" dirty="0">
                <a:solidFill>
                  <a:srgbClr val="004B85"/>
                </a:solidFill>
                <a:effectLst/>
                <a:latin typeface="Arial" panose="020B0604020202020204" pitchFamily="34" charset="0"/>
                <a:cs typeface="Arial" panose="020B0604020202020204" pitchFamily="34" charset="0"/>
              </a:rPr>
              <a:t>)</a:t>
            </a:r>
            <a:endParaRPr kumimoji="0" lang="en-US" sz="1800" b="0" i="0" u="none" strike="noStrike" kern="1200" cap="none" spc="0" normalizeH="0" baseline="0" noProof="0" dirty="0">
              <a:ln>
                <a:noFill/>
              </a:ln>
              <a:solidFill>
                <a:srgbClr val="004B85"/>
              </a:solidFill>
              <a:effectLst/>
              <a:uLnTx/>
              <a:uFillTx/>
              <a:latin typeface="Arial" panose="020B0604020202020204" pitchFamily="34" charset="0"/>
              <a:cs typeface="Arial" panose="020B0604020202020204" pitchFamily="34" charset="0"/>
            </a:endParaRPr>
          </a:p>
          <a:p>
            <a:pPr marL="344488" indent="-344488" defTabSz="914400">
              <a:lnSpc>
                <a:spcPct val="120000"/>
              </a:lnSpc>
              <a:spcBef>
                <a:spcPts val="1000"/>
              </a:spcBef>
              <a:spcAft>
                <a:spcPts val="600"/>
              </a:spcAft>
              <a:buClr>
                <a:srgbClr val="8EC0C1"/>
              </a:buClr>
              <a:buSzPct val="90000"/>
              <a:buFont typeface="Wingdings" panose="05000000000000000000" pitchFamily="2" charset="2"/>
              <a:buChar char="§"/>
              <a:defRPr/>
            </a:pPr>
            <a:r>
              <a:rPr lang="en-US" dirty="0">
                <a:solidFill>
                  <a:srgbClr val="004B85"/>
                </a:solidFill>
                <a:cs typeface="+mn-cs"/>
              </a:rPr>
              <a:t>Dorm session </a:t>
            </a:r>
            <a:r>
              <a:rPr lang="en-US" sz="2000" dirty="0">
                <a:solidFill>
                  <a:srgbClr val="004B85"/>
                </a:solidFill>
                <a:latin typeface="Arial" panose="020B0604020202020204" pitchFamily="34" charset="0"/>
                <a:cs typeface="Arial" panose="020B0604020202020204" pitchFamily="34" charset="0"/>
              </a:rPr>
              <a:t>(</a:t>
            </a:r>
            <a:r>
              <a:rPr lang="en-US" sz="2000" dirty="0" err="1">
                <a:solidFill>
                  <a:srgbClr val="004B85"/>
                </a:solidFill>
                <a:latin typeface="Arial" panose="020B0604020202020204" pitchFamily="34" charset="0"/>
                <a:ea typeface="Calibri" panose="020F0502020204030204" pitchFamily="34" charset="0"/>
                <a:cs typeface="Arial" panose="020B0604020202020204" pitchFamily="34" charset="0"/>
              </a:rPr>
              <a:t>Felten</a:t>
            </a:r>
            <a:r>
              <a:rPr lang="en-US" sz="2000" dirty="0">
                <a:solidFill>
                  <a:srgbClr val="004B85"/>
                </a:solidFill>
                <a:latin typeface="Arial" panose="020B0604020202020204" pitchFamily="34" charset="0"/>
                <a:ea typeface="Calibri" panose="020F0502020204030204" pitchFamily="34" charset="0"/>
                <a:cs typeface="Arial" panose="020B0604020202020204" pitchFamily="34" charset="0"/>
              </a:rPr>
              <a:t> and Lambert, 2020)</a:t>
            </a:r>
            <a:endParaRPr lang="en-US" sz="2000" dirty="0">
              <a:solidFill>
                <a:srgbClr val="004B85"/>
              </a:solidFill>
              <a:latin typeface="Arial" panose="020B0604020202020204" pitchFamily="34" charset="0"/>
              <a:cs typeface="Arial" panose="020B0604020202020204" pitchFamily="34" charset="0"/>
            </a:endParaRPr>
          </a:p>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b="0" i="0" u="none" strike="noStrike" kern="1200" cap="none" spc="0" normalizeH="0" baseline="0" noProof="0" dirty="0">
                <a:ln>
                  <a:noFill/>
                </a:ln>
                <a:solidFill>
                  <a:srgbClr val="004B85"/>
                </a:solidFill>
                <a:effectLst/>
                <a:uLnTx/>
                <a:uFillTx/>
                <a:latin typeface="Arial" panose="020B0604020202020204"/>
                <a:ea typeface="+mn-ea"/>
                <a:cs typeface="+mn-cs"/>
              </a:rPr>
              <a:t>Popcorn hours</a:t>
            </a:r>
          </a:p>
          <a:p>
            <a:pPr lvl="0"/>
            <a:endParaRPr lang="en-US" sz="1200" dirty="0">
              <a:solidFill>
                <a:srgbClr val="004B85"/>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ED7ED667-391E-8940-8E86-B0A60FA8D2BF}" type="slidenum">
              <a:rPr lang="en-US" smtClean="0"/>
              <a:t>7</a:t>
            </a:fld>
            <a:endParaRPr lang="en-US"/>
          </a:p>
        </p:txBody>
      </p:sp>
      <p:sp>
        <p:nvSpPr>
          <p:cNvPr id="11" name="Rectangle 10"/>
          <p:cNvSpPr/>
          <p:nvPr/>
        </p:nvSpPr>
        <p:spPr>
          <a:xfrm>
            <a:off x="8046550" y="484094"/>
            <a:ext cx="1097450" cy="1007760"/>
          </a:xfrm>
          <a:prstGeom prst="rect">
            <a:avLst/>
          </a:prstGeom>
          <a:solidFill>
            <a:srgbClr val="D47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Picture 11" descr="20Minute-Icon-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550" y="438504"/>
            <a:ext cx="1097449" cy="1097449"/>
          </a:xfrm>
          <a:prstGeom prst="rect">
            <a:avLst/>
          </a:prstGeom>
        </p:spPr>
      </p:pic>
      <p:pic>
        <p:nvPicPr>
          <p:cNvPr id="2" name="Graphic 1" descr="Close with solid fill">
            <a:extLst>
              <a:ext uri="{FF2B5EF4-FFF2-40B4-BE49-F238E27FC236}">
                <a16:creationId xmlns:a16="http://schemas.microsoft.com/office/drawing/2014/main" id="{8E9C7006-786D-352F-FB6B-9DDA1D5910B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36705" y="1535953"/>
            <a:ext cx="2275295" cy="2275295"/>
          </a:xfrm>
          <a:prstGeom prst="rect">
            <a:avLst/>
          </a:prstGeom>
        </p:spPr>
      </p:pic>
    </p:spTree>
    <p:extLst>
      <p:ext uri="{BB962C8B-B14F-4D97-AF65-F5344CB8AC3E}">
        <p14:creationId xmlns:p14="http://schemas.microsoft.com/office/powerpoint/2010/main" val="1853172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484094"/>
            <a:ext cx="7705594" cy="1007760"/>
          </a:xfrm>
          <a:prstGeom prst="rect">
            <a:avLst/>
          </a:prstGeom>
          <a:solidFill>
            <a:srgbClr val="004B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itle 7"/>
          <p:cNvSpPr>
            <a:spLocks noGrp="1"/>
          </p:cNvSpPr>
          <p:nvPr>
            <p:ph type="title"/>
          </p:nvPr>
        </p:nvSpPr>
        <p:spPr>
          <a:xfrm>
            <a:off x="457200" y="634604"/>
            <a:ext cx="6902824" cy="857250"/>
          </a:xfrm>
        </p:spPr>
        <p:txBody>
          <a:bodyPr>
            <a:normAutofit/>
          </a:bodyPr>
          <a:lstStyle/>
          <a:p>
            <a:r>
              <a:rPr kumimoji="0" lang="en-US" b="0" i="0" u="none" strike="noStrike" kern="1200" cap="none" spc="0" normalizeH="0" baseline="0" noProof="0" dirty="0">
                <a:ln>
                  <a:noFill/>
                </a:ln>
                <a:solidFill>
                  <a:prstClr val="white"/>
                </a:solidFill>
                <a:effectLst/>
                <a:uLnTx/>
                <a:uFillTx/>
                <a:latin typeface="Arial" panose="020B0604020202020204"/>
                <a:ea typeface="+mj-ea"/>
                <a:cs typeface="+mj-cs"/>
              </a:rPr>
              <a:t>Rebranding Office </a:t>
            </a:r>
            <a:r>
              <a:rPr lang="en-US" dirty="0">
                <a:solidFill>
                  <a:prstClr val="white"/>
                </a:solidFill>
                <a:latin typeface="Arial" panose="020B0604020202020204"/>
                <a:cs typeface="+mj-cs"/>
              </a:rPr>
              <a:t>H</a:t>
            </a:r>
            <a:r>
              <a:rPr kumimoji="0" lang="en-US" b="0" i="0" u="none" strike="noStrike" kern="1200" cap="none" spc="0" normalizeH="0" baseline="0" noProof="0" dirty="0">
                <a:ln>
                  <a:noFill/>
                </a:ln>
                <a:solidFill>
                  <a:prstClr val="white"/>
                </a:solidFill>
                <a:effectLst/>
                <a:uLnTx/>
                <a:uFillTx/>
                <a:latin typeface="Arial" panose="020B0604020202020204"/>
                <a:ea typeface="+mj-ea"/>
                <a:cs typeface="+mj-cs"/>
              </a:rPr>
              <a:t>ours</a:t>
            </a:r>
            <a:endParaRPr lang="en-US" sz="4800" dirty="0">
              <a:solidFill>
                <a:schemeClr val="bg1"/>
              </a:solidFill>
            </a:endParaRPr>
          </a:p>
        </p:txBody>
      </p:sp>
      <p:sp>
        <p:nvSpPr>
          <p:cNvPr id="9" name="Content Placeholder 8"/>
          <p:cNvSpPr>
            <a:spLocks noGrp="1"/>
          </p:cNvSpPr>
          <p:nvPr>
            <p:ph idx="1"/>
          </p:nvPr>
        </p:nvSpPr>
        <p:spPr>
          <a:xfrm>
            <a:off x="457200" y="1535953"/>
            <a:ext cx="8229600" cy="3058670"/>
          </a:xfrm>
        </p:spPr>
        <p:txBody>
          <a:bodyPr>
            <a:normAutofit fontScale="85000" lnSpcReduction="20000"/>
          </a:bodyPr>
          <a:lstStyle/>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000" b="0" i="0" u="none" strike="noStrike" kern="1200" cap="none" spc="0" normalizeH="0" baseline="0" noProof="0" dirty="0">
                <a:ln>
                  <a:noFill/>
                </a:ln>
                <a:solidFill>
                  <a:srgbClr val="004B85"/>
                </a:solidFill>
                <a:effectLst/>
                <a:uLnTx/>
                <a:uFillTx/>
                <a:latin typeface="Arial" panose="020B0604020202020204"/>
                <a:ea typeface="+mn-ea"/>
                <a:cs typeface="+mn-cs"/>
              </a:rPr>
              <a:t>Summer 2021</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1800" b="0" i="0" u="none" strike="noStrike" kern="1200" cap="none" spc="0" normalizeH="0" baseline="0" noProof="0" dirty="0">
                <a:ln>
                  <a:noFill/>
                </a:ln>
                <a:solidFill>
                  <a:srgbClr val="004B85"/>
                </a:solidFill>
                <a:effectLst/>
                <a:uLnTx/>
                <a:uFillTx/>
                <a:latin typeface="Arial" panose="020B0604020202020204"/>
                <a:ea typeface="+mn-ea"/>
                <a:cs typeface="+mn-cs"/>
              </a:rPr>
              <a:t>COVID-19</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1800" b="0" i="0" u="none" strike="noStrike" kern="1200" cap="none" spc="0" normalizeH="0" baseline="0" noProof="0" dirty="0">
                <a:ln>
                  <a:noFill/>
                </a:ln>
                <a:solidFill>
                  <a:srgbClr val="004B85"/>
                </a:solidFill>
                <a:effectLst/>
                <a:uLnTx/>
                <a:uFillTx/>
                <a:latin typeface="Arial" panose="020B0604020202020204"/>
                <a:ea typeface="+mn-ea"/>
                <a:cs typeface="+mn-cs"/>
              </a:rPr>
              <a:t>Lectures were taught with social distancing</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1800" b="0" i="0" u="none" strike="noStrike" kern="1200" cap="none" spc="0" normalizeH="0" baseline="0" noProof="0" dirty="0">
                <a:ln>
                  <a:noFill/>
                </a:ln>
                <a:solidFill>
                  <a:srgbClr val="004B85"/>
                </a:solidFill>
                <a:effectLst/>
                <a:uLnTx/>
                <a:uFillTx/>
                <a:latin typeface="Arial" panose="020B0604020202020204"/>
                <a:ea typeface="+mn-ea"/>
                <a:cs typeface="+mn-cs"/>
              </a:rPr>
              <a:t>Labs were taught remotely</a:t>
            </a:r>
          </a:p>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000" b="0" i="0" u="none" strike="noStrike" kern="1200" cap="none" spc="0" normalizeH="0" baseline="0" noProof="0" dirty="0">
                <a:ln>
                  <a:noFill/>
                </a:ln>
                <a:solidFill>
                  <a:srgbClr val="004B85"/>
                </a:solidFill>
                <a:effectLst/>
                <a:uLnTx/>
                <a:uFillTx/>
                <a:latin typeface="Arial" panose="020B0604020202020204"/>
                <a:ea typeface="+mn-ea"/>
                <a:cs typeface="+mn-cs"/>
              </a:rPr>
              <a:t>Location</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1800" b="0" i="0" u="none" strike="noStrike" kern="1200" cap="none" spc="0" normalizeH="0" baseline="0" noProof="0" dirty="0">
                <a:ln>
                  <a:noFill/>
                </a:ln>
                <a:solidFill>
                  <a:srgbClr val="004B85"/>
                </a:solidFill>
                <a:effectLst/>
                <a:uLnTx/>
                <a:uFillTx/>
                <a:latin typeface="Arial" panose="020B0604020202020204"/>
                <a:ea typeface="+mn-ea"/>
                <a:cs typeface="+mn-cs"/>
              </a:rPr>
              <a:t>Our Human Anatomy lab</a:t>
            </a:r>
          </a:p>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3600" b="0" i="0" u="none" strike="noStrike" kern="1200" cap="none" spc="0" normalizeH="0" baseline="0" noProof="0" dirty="0">
                <a:ln>
                  <a:noFill/>
                </a:ln>
                <a:solidFill>
                  <a:srgbClr val="004B85"/>
                </a:solidFill>
                <a:effectLst/>
                <a:uLnTx/>
                <a:uFillTx/>
                <a:latin typeface="Arial" panose="020B0604020202020204"/>
                <a:ea typeface="+mn-ea"/>
                <a:cs typeface="+mn-cs"/>
              </a:rPr>
              <a:t>Happy Hours</a:t>
            </a:r>
          </a:p>
          <a:p>
            <a:pPr lvl="0"/>
            <a:endParaRPr lang="en-US" sz="1400" dirty="0">
              <a:solidFill>
                <a:srgbClr val="004B85"/>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ED7ED667-391E-8940-8E86-B0A60FA8D2BF}" type="slidenum">
              <a:rPr lang="en-US" smtClean="0"/>
              <a:t>8</a:t>
            </a:fld>
            <a:endParaRPr lang="en-US"/>
          </a:p>
        </p:txBody>
      </p:sp>
      <p:sp>
        <p:nvSpPr>
          <p:cNvPr id="11" name="Rectangle 10"/>
          <p:cNvSpPr/>
          <p:nvPr/>
        </p:nvSpPr>
        <p:spPr>
          <a:xfrm>
            <a:off x="8046550" y="484094"/>
            <a:ext cx="1097450" cy="1007760"/>
          </a:xfrm>
          <a:prstGeom prst="rect">
            <a:avLst/>
          </a:prstGeom>
          <a:solidFill>
            <a:srgbClr val="D47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Picture 11" descr="20Minute-Icon-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550" y="438504"/>
            <a:ext cx="1097449" cy="1097449"/>
          </a:xfrm>
          <a:prstGeom prst="rect">
            <a:avLst/>
          </a:prstGeom>
        </p:spPr>
      </p:pic>
      <p:sp>
        <p:nvSpPr>
          <p:cNvPr id="18" name="TextBox 17">
            <a:extLst>
              <a:ext uri="{FF2B5EF4-FFF2-40B4-BE49-F238E27FC236}">
                <a16:creationId xmlns:a16="http://schemas.microsoft.com/office/drawing/2014/main" id="{2FA00952-399F-D299-B15A-33E1ECFAC77A}"/>
              </a:ext>
            </a:extLst>
          </p:cNvPr>
          <p:cNvSpPr txBox="1"/>
          <p:nvPr/>
        </p:nvSpPr>
        <p:spPr>
          <a:xfrm>
            <a:off x="6689996" y="4195130"/>
            <a:ext cx="978153" cy="369332"/>
          </a:xfrm>
          <a:prstGeom prst="rect">
            <a:avLst/>
          </a:prstGeom>
          <a:noFill/>
        </p:spPr>
        <p:txBody>
          <a:bodyPr wrap="none" rtlCol="0">
            <a:spAutoFit/>
          </a:bodyPr>
          <a:lstStyle/>
          <a:p>
            <a:r>
              <a:rPr lang="en-US" dirty="0"/>
              <a:t>Cheers!!</a:t>
            </a:r>
          </a:p>
        </p:txBody>
      </p:sp>
      <p:pic>
        <p:nvPicPr>
          <p:cNvPr id="20" name="Picture 19" descr="A black and white image of a book and fireworks&#10;&#10;Description automatically generated">
            <a:extLst>
              <a:ext uri="{FF2B5EF4-FFF2-40B4-BE49-F238E27FC236}">
                <a16:creationId xmlns:a16="http://schemas.microsoft.com/office/drawing/2014/main" id="{5BF10828-1F1C-8FCB-8997-5A8DEAA6691D}"/>
              </a:ext>
            </a:extLst>
          </p:cNvPr>
          <p:cNvPicPr>
            <a:picLocks noChangeAspect="1"/>
          </p:cNvPicPr>
          <p:nvPr/>
        </p:nvPicPr>
        <p:blipFill rotWithShape="1">
          <a:blip r:embed="rId4"/>
          <a:srcRect l="5966" t="6068" r="3742" b="5023"/>
          <a:stretch/>
        </p:blipFill>
        <p:spPr>
          <a:xfrm>
            <a:off x="5603846" y="1566587"/>
            <a:ext cx="3187816" cy="2676088"/>
          </a:xfrm>
          <a:prstGeom prst="rect">
            <a:avLst/>
          </a:prstGeom>
        </p:spPr>
      </p:pic>
    </p:spTree>
    <p:extLst>
      <p:ext uri="{BB962C8B-B14F-4D97-AF65-F5344CB8AC3E}">
        <p14:creationId xmlns:p14="http://schemas.microsoft.com/office/powerpoint/2010/main" val="41276928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484094"/>
            <a:ext cx="7705594" cy="1007760"/>
          </a:xfrm>
          <a:prstGeom prst="rect">
            <a:avLst/>
          </a:prstGeom>
          <a:solidFill>
            <a:srgbClr val="004B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itle 7"/>
          <p:cNvSpPr>
            <a:spLocks noGrp="1"/>
          </p:cNvSpPr>
          <p:nvPr>
            <p:ph type="title"/>
          </p:nvPr>
        </p:nvSpPr>
        <p:spPr>
          <a:xfrm>
            <a:off x="457200" y="634604"/>
            <a:ext cx="6902824" cy="857250"/>
          </a:xfrm>
        </p:spPr>
        <p:txBody>
          <a:bodyPr>
            <a:normAutofit/>
          </a:bodyPr>
          <a:lstStyle/>
          <a:p>
            <a:r>
              <a:rPr kumimoji="0" lang="en-US" b="0" i="0" u="none" strike="noStrike" kern="1200" cap="none" spc="0" normalizeH="0" baseline="0" noProof="0" dirty="0">
                <a:ln>
                  <a:noFill/>
                </a:ln>
                <a:solidFill>
                  <a:prstClr val="white"/>
                </a:solidFill>
                <a:effectLst/>
                <a:uLnTx/>
                <a:uFillTx/>
                <a:latin typeface="Arial" panose="020B0604020202020204"/>
                <a:ea typeface="+mj-ea"/>
                <a:cs typeface="+mj-cs"/>
              </a:rPr>
              <a:t>Focus Group </a:t>
            </a:r>
            <a:r>
              <a:rPr lang="en-US" dirty="0">
                <a:solidFill>
                  <a:prstClr val="white"/>
                </a:solidFill>
                <a:latin typeface="Arial" panose="020B0604020202020204"/>
                <a:cs typeface="+mj-cs"/>
              </a:rPr>
              <a:t>A</a:t>
            </a:r>
            <a:r>
              <a:rPr kumimoji="0" lang="en-US" b="0" i="0" u="none" strike="noStrike" kern="1200" cap="none" spc="0" normalizeH="0" baseline="0" noProof="0" dirty="0" err="1">
                <a:ln>
                  <a:noFill/>
                </a:ln>
                <a:solidFill>
                  <a:prstClr val="white"/>
                </a:solidFill>
                <a:effectLst/>
                <a:uLnTx/>
                <a:uFillTx/>
                <a:latin typeface="Arial" panose="020B0604020202020204"/>
                <a:ea typeface="+mj-ea"/>
                <a:cs typeface="+mj-cs"/>
              </a:rPr>
              <a:t>nalysis</a:t>
            </a:r>
            <a:endParaRPr lang="en-US" sz="4800" dirty="0">
              <a:solidFill>
                <a:schemeClr val="bg1"/>
              </a:solidFill>
            </a:endParaRPr>
          </a:p>
        </p:txBody>
      </p:sp>
      <p:sp>
        <p:nvSpPr>
          <p:cNvPr id="9" name="Content Placeholder 8"/>
          <p:cNvSpPr>
            <a:spLocks noGrp="1"/>
          </p:cNvSpPr>
          <p:nvPr>
            <p:ph idx="1"/>
          </p:nvPr>
        </p:nvSpPr>
        <p:spPr>
          <a:xfrm>
            <a:off x="457200" y="1535953"/>
            <a:ext cx="8229600" cy="3058670"/>
          </a:xfrm>
        </p:spPr>
        <p:txBody>
          <a:bodyPr>
            <a:normAutofit fontScale="70000" lnSpcReduction="20000"/>
          </a:bodyPr>
          <a:lstStyle/>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800" b="0" i="0" u="none" strike="noStrike" kern="1200" cap="none" spc="0" normalizeH="0" baseline="0" noProof="0" dirty="0">
                <a:ln>
                  <a:noFill/>
                </a:ln>
                <a:solidFill>
                  <a:srgbClr val="004B85"/>
                </a:solidFill>
                <a:effectLst/>
                <a:uLnTx/>
                <a:uFillTx/>
                <a:latin typeface="Arial" panose="020B0604020202020204"/>
                <a:ea typeface="+mn-ea"/>
                <a:cs typeface="+mn-cs"/>
              </a:rPr>
              <a:t>Focus group organized by Dr. Tekla Nicholas</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400" b="0" i="0" u="none" strike="noStrike" kern="1200" cap="none" spc="0" normalizeH="0" baseline="0" noProof="0" dirty="0">
                <a:ln>
                  <a:noFill/>
                </a:ln>
                <a:solidFill>
                  <a:srgbClr val="004B85"/>
                </a:solidFill>
                <a:effectLst/>
                <a:uLnTx/>
                <a:uFillTx/>
                <a:latin typeface="Arial" panose="020B0604020202020204"/>
                <a:ea typeface="+mn-ea"/>
                <a:cs typeface="+mn-cs"/>
              </a:rPr>
              <a:t>Evaluate the impact</a:t>
            </a:r>
          </a:p>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600" b="0" i="0" u="none" strike="noStrike" kern="1200" cap="none" spc="0" normalizeH="0" baseline="0" noProof="0" dirty="0">
                <a:ln>
                  <a:noFill/>
                </a:ln>
                <a:solidFill>
                  <a:srgbClr val="004B85"/>
                </a:solidFill>
                <a:effectLst/>
                <a:uLnTx/>
                <a:uFillTx/>
                <a:latin typeface="Arial" panose="020B0604020202020204"/>
                <a:ea typeface="+mn-ea"/>
                <a:cs typeface="+mn-cs"/>
              </a:rPr>
              <a:t>Rebranding did help</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200" b="0" i="0" u="none" strike="noStrike" kern="1200" cap="none" spc="0" normalizeH="0" baseline="0" noProof="0" dirty="0">
                <a:ln>
                  <a:noFill/>
                </a:ln>
                <a:solidFill>
                  <a:srgbClr val="004B85"/>
                </a:solidFill>
                <a:effectLst/>
                <a:uLnTx/>
                <a:uFillTx/>
                <a:latin typeface="Arial" panose="020B0604020202020204"/>
                <a:ea typeface="+mn-ea"/>
                <a:cs typeface="+mn-cs"/>
              </a:rPr>
              <a:t>Triggered student’s curiosity</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200" b="0" i="0" u="none" strike="noStrike" kern="1200" cap="none" spc="0" normalizeH="0" baseline="0" noProof="0" dirty="0">
                <a:ln>
                  <a:noFill/>
                </a:ln>
                <a:solidFill>
                  <a:srgbClr val="004B85"/>
                </a:solidFill>
                <a:effectLst/>
                <a:uLnTx/>
                <a:uFillTx/>
                <a:latin typeface="Arial" panose="020B0604020202020204"/>
                <a:ea typeface="+mn-ea"/>
                <a:cs typeface="+mn-cs"/>
              </a:rPr>
              <a:t>Created a less formal, more welcoming environment</a:t>
            </a:r>
          </a:p>
          <a:p>
            <a:pPr marL="344488" marR="0" lvl="0" indent="-344488" algn="l" defTabSz="914400" rtl="0" eaLnBrk="1" fontAlgn="auto" latinLnBrk="0" hangingPunct="1">
              <a:lnSpc>
                <a:spcPct val="120000"/>
              </a:lnSpc>
              <a:spcBef>
                <a:spcPts val="1000"/>
              </a:spcBef>
              <a:spcAft>
                <a:spcPts val="600"/>
              </a:spcAft>
              <a:buClr>
                <a:srgbClr val="8EC0C1"/>
              </a:buClr>
              <a:buSzPct val="90000"/>
              <a:buFont typeface="Wingdings" panose="05000000000000000000" pitchFamily="2" charset="2"/>
              <a:buChar char="§"/>
              <a:tabLst/>
              <a:defRPr/>
            </a:pPr>
            <a:r>
              <a:rPr kumimoji="0" lang="en-US" sz="2600" b="0" i="0" u="none" strike="noStrike" kern="1200" cap="none" spc="0" normalizeH="0" baseline="0" noProof="0" dirty="0">
                <a:ln>
                  <a:noFill/>
                </a:ln>
                <a:solidFill>
                  <a:srgbClr val="004B85"/>
                </a:solidFill>
                <a:effectLst/>
                <a:uLnTx/>
                <a:uFillTx/>
                <a:latin typeface="Arial" panose="020B0604020202020204"/>
                <a:ea typeface="+mn-ea"/>
                <a:cs typeface="+mn-cs"/>
              </a:rPr>
              <a:t>Assiduous attendance </a:t>
            </a:r>
          </a:p>
          <a:p>
            <a:pPr marL="795338" marR="0" lvl="1" indent="-338138" algn="l" defTabSz="914400" rtl="0" eaLnBrk="1" fontAlgn="auto" latinLnBrk="0" hangingPunct="1">
              <a:lnSpc>
                <a:spcPct val="120000"/>
              </a:lnSpc>
              <a:spcBef>
                <a:spcPts val="500"/>
              </a:spcBef>
              <a:spcAft>
                <a:spcPts val="600"/>
              </a:spcAft>
              <a:buClr>
                <a:srgbClr val="8EC0C1"/>
              </a:buClr>
              <a:buSzPct val="90000"/>
              <a:buFont typeface="Wingdings" panose="05000000000000000000" pitchFamily="2" charset="2"/>
              <a:buChar char="§"/>
              <a:tabLst/>
              <a:defRPr/>
            </a:pPr>
            <a:r>
              <a:rPr kumimoji="0" lang="en-US" sz="2200" b="0" i="0" u="none" strike="noStrike" kern="1200" cap="none" spc="0" normalizeH="0" baseline="0" noProof="0" dirty="0">
                <a:ln>
                  <a:noFill/>
                </a:ln>
                <a:solidFill>
                  <a:srgbClr val="004B85"/>
                </a:solidFill>
                <a:effectLst/>
                <a:uLnTx/>
                <a:uFillTx/>
                <a:latin typeface="Arial" panose="020B0604020202020204"/>
                <a:ea typeface="+mn-ea"/>
                <a:cs typeface="+mn-cs"/>
              </a:rPr>
              <a:t>Triggered by several other factors</a:t>
            </a:r>
          </a:p>
          <a:p>
            <a:pPr lvl="0"/>
            <a:endParaRPr lang="en-US" sz="1400" dirty="0">
              <a:solidFill>
                <a:srgbClr val="004B85"/>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ED7ED667-391E-8940-8E86-B0A60FA8D2BF}" type="slidenum">
              <a:rPr lang="en-US" smtClean="0"/>
              <a:t>9</a:t>
            </a:fld>
            <a:endParaRPr lang="en-US"/>
          </a:p>
        </p:txBody>
      </p:sp>
      <p:sp>
        <p:nvSpPr>
          <p:cNvPr id="11" name="Rectangle 10"/>
          <p:cNvSpPr/>
          <p:nvPr/>
        </p:nvSpPr>
        <p:spPr>
          <a:xfrm>
            <a:off x="8046550" y="484094"/>
            <a:ext cx="1097450" cy="1007760"/>
          </a:xfrm>
          <a:prstGeom prst="rect">
            <a:avLst/>
          </a:prstGeom>
          <a:solidFill>
            <a:srgbClr val="D47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Picture 11" descr="20Minute-Icon-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550" y="438504"/>
            <a:ext cx="1097449" cy="1097449"/>
          </a:xfrm>
          <a:prstGeom prst="rect">
            <a:avLst/>
          </a:prstGeom>
        </p:spPr>
      </p:pic>
    </p:spTree>
    <p:extLst>
      <p:ext uri="{BB962C8B-B14F-4D97-AF65-F5344CB8AC3E}">
        <p14:creationId xmlns:p14="http://schemas.microsoft.com/office/powerpoint/2010/main" val="335118333"/>
      </p:ext>
    </p:extLst>
  </p:cSld>
  <p:clrMapOvr>
    <a:masterClrMapping/>
  </p:clrMapOvr>
</p:sld>
</file>

<file path=ppt/theme/theme1.xml><?xml version="1.0" encoding="utf-8"?>
<a:theme xmlns:a="http://schemas.openxmlformats.org/drawingml/2006/main" name="Office Theme">
  <a:themeElements>
    <a:clrScheme name="Magna">
      <a:dk1>
        <a:srgbClr val="2F2B20"/>
      </a:dk1>
      <a:lt1>
        <a:srgbClr val="FFFFFF"/>
      </a:lt1>
      <a:dk2>
        <a:srgbClr val="AAAAAA"/>
      </a:dk2>
      <a:lt2>
        <a:srgbClr val="BFBFBF"/>
      </a:lt2>
      <a:accent1>
        <a:srgbClr val="004B85"/>
      </a:accent1>
      <a:accent2>
        <a:srgbClr val="9CBEBD"/>
      </a:accent2>
      <a:accent3>
        <a:srgbClr val="D2CB6C"/>
      </a:accent3>
      <a:accent4>
        <a:srgbClr val="95A39D"/>
      </a:accent4>
      <a:accent5>
        <a:srgbClr val="D47D2D"/>
      </a:accent5>
      <a:accent6>
        <a:srgbClr val="B1A089"/>
      </a:accent6>
      <a:hlink>
        <a:srgbClr val="004B85"/>
      </a:hlink>
      <a:folHlink>
        <a:srgbClr val="849A0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roduct_x0020_Title xmlns="6a6f6cf3-7a63-41e7-846e-e9858176755e">All Mentor Products</Product_x0020_Title>
    <Function_x002d_Audience xmlns="6a6f6cf3-7a63-41e7-846e-e9858176755e">Editorial</Function_x002d_Audience>
    <Presenter xmlns="6a6f6cf3-7a63-41e7-846e-e9858176755e" xsi:nil="true"/>
    <Category xmlns="6a6f6cf3-7a63-41e7-846e-e9858176755e">Plan</Category>
    <Status xmlns="6a6f6cf3-7a63-41e7-846e-e9858176755e">Final</Status>
    <lcf76f155ced4ddcb4097134ff3c332f xmlns="6a6f6cf3-7a63-41e7-846e-e9858176755e">
      <Terms xmlns="http://schemas.microsoft.com/office/infopath/2007/PartnerControls"/>
    </lcf76f155ced4ddcb4097134ff3c332f>
    <TaxCatchAll xmlns="fd93b732-98ae-487f-8c07-2c6a5fe8553a" xsi:nil="true"/>
    <LastModified xmlns="6a6f6cf3-7a63-41e7-846e-e9858176755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74BF29782AFFD4BB1340899DB51144A" ma:contentTypeVersion="26" ma:contentTypeDescription="Create a new document." ma:contentTypeScope="" ma:versionID="65835635932b322140b6bd0f093c5203">
  <xsd:schema xmlns:xsd="http://www.w3.org/2001/XMLSchema" xmlns:xs="http://www.w3.org/2001/XMLSchema" xmlns:p="http://schemas.microsoft.com/office/2006/metadata/properties" xmlns:ns2="6a6f6cf3-7a63-41e7-846e-e9858176755e" xmlns:ns3="fd93b732-98ae-487f-8c07-2c6a5fe8553a" targetNamespace="http://schemas.microsoft.com/office/2006/metadata/properties" ma:root="true" ma:fieldsID="796f2941229bfbdcce218d1dbf50372e" ns2:_="" ns3:_="">
    <xsd:import namespace="6a6f6cf3-7a63-41e7-846e-e9858176755e"/>
    <xsd:import namespace="fd93b732-98ae-487f-8c07-2c6a5fe8553a"/>
    <xsd:element name="properties">
      <xsd:complexType>
        <xsd:sequence>
          <xsd:element name="documentManagement">
            <xsd:complexType>
              <xsd:all>
                <xsd:element ref="ns2:Product_x0020_Title"/>
                <xsd:element ref="ns2:Presenter" minOccurs="0"/>
                <xsd:element ref="ns2:Function_x002d_Audience"/>
                <xsd:element ref="ns2:Category"/>
                <xsd:element ref="ns2:Status"/>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lcf76f155ced4ddcb4097134ff3c332f" minOccurs="0"/>
                <xsd:element ref="ns3:TaxCatchAll" minOccurs="0"/>
                <xsd:element ref="ns2:LastModified" minOccurs="0"/>
                <xsd:element ref="ns2:MediaLengthInSeconds" minOccurs="0"/>
                <xsd:element ref="ns2:MediaServiceSearchProperties"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a6f6cf3-7a63-41e7-846e-e9858176755e" elementFormDefault="qualified">
    <xsd:import namespace="http://schemas.microsoft.com/office/2006/documentManagement/types"/>
    <xsd:import namespace="http://schemas.microsoft.com/office/infopath/2007/PartnerControls"/>
    <xsd:element name="Product_x0020_Title" ma:index="2" ma:displayName="Product Title" ma:description="This is the title of the product as listed in Quick Base. If it is a working title use TBD." ma:format="Dropdown" ma:internalName="Product_x0020_Title">
      <xsd:simpleType>
        <xsd:union memberTypes="dms:Text">
          <xsd:simpleType>
            <xsd:restriction base="dms:Choice">
              <xsd:enumeration value="All MOS Products"/>
              <xsd:enumeration value="All MOC Products"/>
              <xsd:enumeration value="All Mentor Products"/>
              <xsd:enumeration value="All Digital Products"/>
              <xsd:enumeration value="MDL"/>
              <xsd:enumeration value="Magna Quest"/>
              <xsd:enumeration value="MMM"/>
              <xsd:enumeration value="Magna Seminar Series"/>
              <xsd:enumeration value="NCSL MOS Series"/>
              <xsd:enumeration value="Conference Learning Path"/>
              <xsd:enumeration value="TBD"/>
              <xsd:enumeration value="How Can I Alleviate Student Stress and Anxiety in My Class?"/>
              <xsd:enumeration value="How Can I Teach Courses That Are Inclusively Accessible to All Learners?"/>
              <xsd:enumeration value="Crafting an Evidence-Based Narrative of Teaching Effectiveness"/>
              <xsd:enumeration value="How Do You Create Inclusive Environments for Faculty of Color at Predominately White Institutions?"/>
              <xsd:enumeration value="Academic Leadership Essentials"/>
              <xsd:enumeration value="Applying the Surgeon General’s Model for Workplace Mental Health and Wellbeing to Higher Education"/>
              <xsd:enumeration value="Applying Cultural Intelligence to Online Instruction to Maximize Student Success"/>
              <xsd:enumeration value="Blended and Flipped Course Design: Tried and True Approaches"/>
              <xsd:enumeration value="Bringing Diversity and Inclusion into Your Quantitative Course"/>
              <xsd:enumeration value="Contemplative Pedagogy for Purposeful Teaching"/>
              <xsd:enumeration value="Conflict to Collaboration: A No-Nonsense Guide for Leaders"/>
              <xsd:enumeration value="Creating a Sense of Belonging for BIPoC in a College Course"/>
              <xsd:enumeration value="Design and Teach an Equitable and Inclusive Course"/>
              <xsd:enumeration value="Educators Reflect on Teaching and Learning in the Era of Generative AI"/>
              <xsd:enumeration value="Engaging and Interacting with Students in Online Courses"/>
              <xsd:enumeration value="Engaging College Students Using Active Learning Techniques"/>
              <xsd:enumeration value="Engaging College Students Using Active Learning Techniques"/>
              <xsd:enumeration value="Engaging Students with Reflective Dialogue"/>
              <xsd:enumeration value="Extended Reality (XR) As A Tool for Impactful and Engaged Learning"/>
              <xsd:enumeration value="Facing the Future: Educators Discuss Teaching in the Era of ChatGPT"/>
              <xsd:enumeration value="Financial Fundamentals for Students"/>
              <xsd:enumeration value="From Fear to Fluency: Educators Discuss Integrating ChatGPT to Foster Online Student Learning"/>
              <xsd:enumeration value="From Research to Practice: A Co-Mentoring Model for Women in Faculty Development Leadership"/>
              <xsd:enumeration value="From Research to Practice: Academic Witnessing as Resiliency Practice in Higher Education"/>
              <xsd:enumeration value="From Research to Practice: An Instructor's Guide for Implementing Trauma-informed Pedagogy in Higher Education"/>
              <xsd:enumeration value="From Research to Practice: Enhancing Faculty Engagement—The Role of CTLs in Providing Peer Mentorship for New Faculty"/>
              <xsd:enumeration value="From Research to Practice: Re-Energized—Focusing on Engagement to Promote Faculty Wellbeing"/>
              <xsd:enumeration value="From Research to Practice: Virtual Faculty Writing Groups in Changing States of Normal"/>
              <xsd:enumeration value="Giving Narrative Shape to Your Online Classroom"/>
              <xsd:enumeration value="How Can a Teaching Calendar Help Me Be More Effective and Efficient in the Online Classroom?"/>
              <xsd:enumeration value="How Can AI Literacy Help Students Use AI Tools More Efficiently?"/>
              <xsd:enumeration value="How Can Discussion Responses Give Narrative Shape to an Online Classroom"/>
              <xsd:enumeration value="How Can Disruptive Innovation Impact STEM Education?"/>
              <xsd:enumeration value="How Can Disruptive Innovation Impact STEM Education?"/>
              <xsd:enumeration value="How Can Effective Note-taking Improve Online Student Learning?"/>
              <xsd:enumeration value="How Can Faculty Development Increase Faculty Engagement?"/>
              <xsd:enumeration value="How Can I Adapt 5 Popular Classroom Assessment Techniques (CATs) to the Online Classroom?"/>
              <xsd:enumeration value="How Can I Adapt My Teaching So Students Thrive in a Polysynchronous Classroom"/>
              <xsd:enumeration value="How Can I Apply a Resilient Mindset to My Teaching Practice?"/>
              <xsd:enumeration value="How Can I Apply Virtual Reality to Create Meaningful Assignments and Assessments?"/>
              <xsd:enumeration value="How Can I Assess Active Learning Strategies in the Classroom?"/>
              <xsd:enumeration value="How Can I Be A More Productive and Effective Teacher?"/>
              <xsd:enumeration value="How Can I Build an Antiracist Syllabus?"/>
              <xsd:enumeration value="How Can I Create Authentic Engagement Through Feedback Dialogue?"/>
              <xsd:enumeration value="How Can I Create a Meaningful Service-Learning Project for my Online Class"/>
              <xsd:enumeration value="How Can I Create a Memorable Course Finale?"/>
              <xsd:enumeration value="How Can I Create an Engaging, Student-Focused Syllabus?"/>
              <xsd:enumeration value="How Can I Create Assessments to Effectively Measure Student Learning?"/>
              <xsd:enumeration value="How Can I Develop Opportunity-minded Learners?"/>
              <xsd:enumeration value="How Can I Effectively Move Peer Reviews Online?"/>
              <xsd:enumeration value="How Can I Engage Students During a Synchronous Online Class?"/>
              <xsd:enumeration value="How Can I Ensure Academic Integrity in the Online Classroom?"/>
              <xsd:enumeration value="How Can I Gauge Online Learning Through Engaging Activities and Assignments?"/>
              <xsd:enumeration value="How Can I Grade in Less Time with Greater Impact?"/>
              <xsd:enumeration value="How Can I Harness the Power of Story to Create Classroom Community?"/>
              <xsd:enumeration value="How Can I Help Students Become Comfortable with the Uncomfortable?"/>
              <xsd:enumeration value="How Can I Help Students Who Are Struggling with Online Learning?"/>
              <xsd:enumeration value="How Can I Incorporate Best Practices into My Online Teaching?"/>
              <xsd:enumeration value="How Can I Increase Exam Security with Custom Question Banks?"/>
              <xsd:enumeration value="How Can I Intentionally Create a Course that Boosts Learning and Decreases Student Stress?"/>
              <xsd:enumeration value="How Can I Introduce Creativity to My Classes to Build Connection with Students?"/>
              <xsd:enumeration value="How Can I Maximize the First 10 Minutes of Remote Teaching to Spark Student Engagement?"/>
              <xsd:enumeration value="How Can I Move From Supporting to Empowering Trans-spectrum Students?"/>
              <xsd:enumeration value="How Can I Optimize Announcements to Help Online Students Navigate My Class?"/>
              <xsd:enumeration value="How Can I Pace DEI Work to See Subtle Gains Now and Significant Gains in the Future?"/>
              <xsd:enumeration value="How Can I Prevent Plagiarism in the Artificial Intelligence Era?"/>
              <xsd:enumeration value="How Can I Reach and Teach Struggling Students?"/>
              <xsd:enumeration value="How Can I Recover Student Engagement Mid-Semester?"/>
              <xsd:enumeration value="How Can I Redesign a Classroom Assignment for Online Teaching?"/>
              <xsd:enumeration value="How Can I Spark and Sustain Engagement in Reluctant Learners?"/>
              <xsd:enumeration value="How Can I Structure Class Discussions to Maximize Student Engagement?"/>
              <xsd:enumeration value="How Can I Teach with Confidence in the Hyflex Classroom?"/>
              <xsd:enumeration value="How Can I Use AI as a Student Writing and Editing Coach?"/>
              <xsd:enumeration value="How Can I Use AI to Create Multimedia Teaching Materials?"/>
              <xsd:enumeration value="How Can I Use AI to Draft Course Materials?"/>
              <xsd:enumeration value="How Can I Use AI Tools to Better Manage My Time?"/>
              <xsd:enumeration value="How Can I Use Assessment Data to Provide Meaningful Feedback and Deeper Learning?"/>
              <xsd:enumeration value="How Can I Use Everyday Interactions to Instill a Growth Mindset in Students?"/>
              <xsd:enumeration value="How Can I Use Generative AI to Assess Student Understanding?"/>
              <xsd:enumeration value="How Can I Use Mindfulness Strategies to Prepare Students for Learning?"/>
              <xsd:enumeration value="How Can I Use Multimedia Course Content to Create a Tutoring Library for Students?"/>
              <xsd:enumeration value="How Can I Use My Teaching to Improve Student Study Skills?"/>
              <xsd:enumeration value="How Can I Use Podcasts to Enhance Course Content and Increase Engagement?"/>
              <xsd:enumeration value="How Can I Use Technology Platforms to Engage Students in Active Learning?"/>
              <xsd:enumeration value="How Can I Use the Discussion Board to Stimulate Engagement and Build Confidence for First-Year Students?"/>
              <xsd:enumeration value="How Can I Use the First Day to Set the Tone for a Semester of Learning?"/>
              <xsd:enumeration value="How Can I Use Virtual Reality to Impact Classroom Learning?"/>
              <xsd:enumeration value="How Can I Write Better Exam Questions to Measure Student Performance and Learning?"/>
              <xsd:enumeration value="How Can Reframing Problems Lead to Swift Solutions?"/>
              <xsd:enumeration value="How Can Shifting from Symptoms Thinking to Systems Thinking Make Your Campus Healthier?"/>
              <xsd:enumeration value="How Can Systems Thinking Strengthen Faculty Development?"/>
              <xsd:enumeration value="How Can Understanding Group Dynamics Lead to Better Group Work?"/>
              <xsd:enumeration value="How Can You Become More Intentional About Culturally Responsive Teaching?"/>
              <xsd:enumeration value="How Do I Get Students to Complete Reading Assignments?"/>
              <xsd:enumeration value="How Do I Start Using Virtual Reality as a Tool for Instruction?"/>
              <xsd:enumeration value="How to Run Your Online Classroom – So It Doesn’t Run You!"/>
              <xsd:enumeration value="How We Can Help Our Students Become Better Critical Thinkers, and Why It Matters"/>
              <xsd:enumeration value="How You Can Use AI to Maximize Time Management"/>
              <xsd:enumeration value="Implementing Mindful Online Teaching Using Zoom"/>
              <xsd:enumeration value="Improving Student Enrollment, Engagement, and Retention with Digital Credentials: Implementing an Impactful Program"/>
              <xsd:enumeration value="Improving Student Enrollment, Engagement, and Retention with Digital Credentials: Understanding the Basics"/>
              <xsd:enumeration value="Increasing Student Engagement, Persistence, and Success Online Using Emotion Science"/>
              <xsd:enumeration value="Leading Online Programs"/>
              <xsd:enumeration value="Leveraging the Neuroscience of Trauma for Informed Teaching Part 1"/>
              <xsd:enumeration value="Leveraging the Neuroscience of Trauma for Informed Teaching Part 2"/>
              <xsd:enumeration value="Listening as an Instructional Leadership Behavior"/>
              <xsd:enumeration value="On-the-fly Assessment Strategies for the Active Learning Classroom"/>
              <xsd:enumeration value="Overcoming STEM Challenges When Designing Curriculum and Online Delivery"/>
              <xsd:enumeration value="Practical Applications for Faculty Development Success"/>
              <xsd:enumeration value="Practical Solutions for Faculty: Assessing Learning"/>
              <xsd:enumeration value="Practical Solutions for Faculty: Creating an Inclusive Classroom Climate and Culture"/>
              <xsd:enumeration value="Practical Solutions for Faculty: Engaging Students"/>
              <xsd:enumeration value="Practical Solutions for Faculty: Flipping Your Classroom"/>
              <xsd:enumeration value="Practical Solutions for Faculty: Higher-Order Learning"/>
              <xsd:enumeration value="Practical Solutions for Faculty: Managing Your Career"/>
              <xsd:enumeration value="Practical Solutions for Faculty: Planning and Designing a Course"/>
              <xsd:enumeration value="Purposeful Training for Advisors"/>
              <xsd:enumeration value="Start Teaching Online"/>
              <xsd:enumeration value="Taking My Career to the Next Level: Educational Consulting"/>
              <xsd:enumeration value="Taking My Career to the Next Level: Grant Writing Tips and Resources"/>
              <xsd:enumeration value="Teaching Practice Workshop"/>
              <xsd:enumeration value="Teaching Strategies and Assignments for Blended and Flipped Classrooms"/>
              <xsd:enumeration value="The Discussion Board and Beyond: How Can I Engage Students Online?"/>
              <xsd:enumeration value="The Role of Educational Developers in Teaching and Learning Excellence"/>
              <xsd:enumeration value="The Wellbeing Elixir"/>
              <xsd:enumeration value="Tips for Department Chairs on Navigating Academic Departmental Relationships"/>
              <xsd:enumeration value="Transform Conflict into Collaboration: A Practical Guide for Leaders"/>
              <xsd:enumeration value="Transferable Training Skills"/>
              <xsd:enumeration value="Understanding Racial Justice Through Food Studies"/>
              <xsd:enumeration value="Using Active Listening to Deepen Student Engagement in Live Remote Classes"/>
              <xsd:enumeration value="Using an AI Chatbot: Programmed for Success"/>
              <xsd:enumeration value="Using Authentic Assessment to Assess Student Learning"/>
              <xsd:enumeration value="Using Humor and Levity to Enhance the Online Learning Environment"/>
              <xsd:enumeration value="Using Interleaving in Course Design to Improve Retention"/>
              <xsd:enumeration value="Using Microlearning to Improve Student Understanding of Course Content"/>
              <xsd:enumeration value="Using Student Feedback to Immediately Improve Teaching"/>
              <xsd:enumeration value="Wellbeing Elixir for Students"/>
              <xsd:enumeration value="What are 3 Calendar Hacks Faculty Can Use to Avoid Stress and Burnout?"/>
              <xsd:enumeration value="What Are 5 Ways H5P Tools Can Help Students Retain Course Content?"/>
              <xsd:enumeration value="What Are 7 Ways to Assess Students in an Ungraded Classroom?"/>
              <xsd:enumeration value="What Are 14 Strategies to Take My Teaching Career from Good to Great?"/>
              <xsd:enumeration value="What Are Active Strategies for Structuring a Synchronous Class?"/>
              <xsd:enumeration value="What Are Best Practices for Hyflex Course Design and Delivery?"/>
              <xsd:enumeration value="What Are Best Practices for Online Pedagogy?"/>
              <xsd:enumeration value="What Are Practical Solutions for Managing My Online Teaching Workload?"/>
              <xsd:enumeration value="What Are Proven Strategies to Overcome Faculty Disengagement Due to Career Opportunities?"/>
              <xsd:enumeration value="What Are Proven Strategies to Overcome Faculty Disengagement Due to Communication?"/>
              <xsd:enumeration value="What Are Proven Strategies to Overcome Faculty Disengagement Due to Professional Self Worth?"/>
              <xsd:enumeration value="What Are Proven Strategies to Overcome Faculty Disengagement Due to Stress?"/>
              <xsd:enumeration value="What Are Proven Strategies to Overcome Faculty Disengagement Due to Technology?"/>
              <xsd:enumeration value="What Are Proven Strategies to Overcome Faculty Disengagement Due to Work-Life Balance Challenges?"/>
              <xsd:enumeration value="What Are Proven Strategies to Overcome Faculty Disengagement Due to Workload?"/>
              <xsd:enumeration value="What Are the Benefits—and Challenges—of Hyflex Instruction?"/>
              <xsd:enumeration value="What are the Differences Between Synchronous and Asynchronous Teaching...Class?"/>
              <xsd:enumeration value="What Are Three Proven Ways to Manage My Online Discussion Board and Actively Engage Students?"/>
              <xsd:enumeration value="What Are the Most Effective Practices and Strategies for Faculty Developers?"/>
              <xsd:enumeration value="What Assessment Strategies Are Effective for Asynchronous Online Teaching?"/>
              <xsd:enumeration value="What Did We Learn from Pandemic Teaching and What Are We Keeping As We Move On?"/>
              <xsd:enumeration value="What’s Different About Teaching Online, and How Do I Change So My Students Succeed?"/>
              <xsd:enumeration value="What Do I Need to Know to Start a Podcast?"/>
              <xsd:enumeration value="What Interventions Help Students Master Deep Reading and Engage with Assignments?"/>
              <xsd:enumeration value="What Is Ungrading and How Can It Unleash Your Students' Potential?"/>
            </xsd:restriction>
          </xsd:simpleType>
        </xsd:union>
      </xsd:simpleType>
    </xsd:element>
    <xsd:element name="Presenter" ma:index="3" nillable="true" ma:displayName="Presenter" ma:format="Dropdown" ma:internalName="Presenter">
      <xsd:simpleType>
        <xsd:union memberTypes="dms:Text">
          <xsd:simpleType>
            <xsd:restriction base="dms:Choice">
              <xsd:enumeration value="N/A"/>
              <xsd:enumeration value="Multiple"/>
              <xsd:enumeration value="Alford, Ken"/>
              <xsd:enumeration value="Atterholt, Roxanne"/>
              <xsd:enumeration value="Barta, Nichole"/>
              <xsd:enumeration value="Beane, Robb"/>
              <xsd:enumeration value="Becker, Rachel"/>
              <xsd:enumeration value="Betancourt, David"/>
              <xsd:enumeration value="Bielagus, Peter"/>
              <xsd:enumeration value="Brewington, Marva"/>
              <xsd:enumeration value="Burbage, Amanda"/>
              <xsd:enumeration value="Burns, Alicia"/>
              <xsd:enumeration value="Caldwell, Desiree'"/>
              <xsd:enumeration value="Caldwell, Eleni"/>
              <xsd:enumeration value="Caplan, Jeremy"/>
              <xsd:enumeration value="Carpenter, Russell"/>
              <xsd:enumeration value="Cicchino, Amy"/>
              <xsd:enumeration value="Conway, Anna"/>
              <xsd:enumeration value="Cornejo Happel, Claudia"/>
              <xsd:enumeration value="Cruz, Laura"/>
              <xsd:enumeration value="Cundall, Mike"/>
              <xsd:enumeration value="Darby, Flower"/>
              <xsd:enumeration value="Davies, Andrew"/>
              <xsd:enumeration value="Debussy, Dorian"/>
              <xsd:enumeration value="Delaney, Stephanie"/>
              <xsd:enumeration value="DelMoral, Brenda"/>
              <xsd:enumeration value="Dosmar, Emily"/>
              <xsd:enumeration value="Dreon, Oliver"/>
              <xsd:enumeration value="Dyer, Thomas"/>
              <xsd:enumeration value="Eaton, Rob"/>
              <xsd:enumeration value="Eng, Norman"/>
              <xsd:enumeration value="Farrell, Patrick"/>
              <xsd:enumeration value="Faulconer, Emily"/>
              <xsd:enumeration value="Frazidis, Alexia"/>
              <xsd:enumeration value="Gerhart, Andrew"/>
              <xsd:enumeration value="Gregory, Kristen"/>
              <xsd:enumeration value="Gunderson, Rachel"/>
              <xsd:enumeration value="Haberlin, Steve"/>
              <xsd:enumeration value="Haines, Seena"/>
              <xsd:enumeration value="Haines, Stuart"/>
              <xsd:enumeration value="Hamaoui, Kamil"/>
              <xsd:enumeration value="Hamstra, Chris"/>
              <xsd:enumeration value="Hartigan, Sheenah"/>
              <xsd:enumeration value="Hays, Lauren"/>
              <xsd:enumeration value="Herold, Debora"/>
              <xsd:enumeration value="Howle, Jonathan"/>
              <xsd:enumeration value="Huang, Ching-Yu"/>
              <xsd:enumeration value="Kane, Todd"/>
              <xsd:enumeration value="Kroll, Jonathan"/>
              <xsd:enumeration value="Lovern, Sarah"/>
              <xsd:enumeration value="Major, Claire Howell"/>
              <xsd:enumeration value="Mandernach, Jean"/>
              <xsd:enumeration value="Melita, Sara"/>
              <xsd:enumeration value="Mills, Wren"/>
              <xsd:enumeration value="Moore Roberson, Heather"/>
              <xsd:enumeration value="Mulnix, Amy"/>
              <xsd:enumeration value="Murcray, Ted"/>
              <xsd:enumeration value="Newman, Louis"/>
              <xsd:enumeration value="Orlando, John"/>
              <xsd:enumeration value="Paff, Lolita"/>
              <xsd:enumeration value="Peters, Martine"/>
              <xsd:enumeration value="Pompa, Erin"/>
              <xsd:enumeration value="Pritts, Nathan"/>
              <xsd:enumeration value="Purdy, Jill"/>
              <xsd:enumeration value="Ramirez, Robert"/>
              <xsd:enumeration value="Ramos, Santos"/>
              <xsd:enumeration value="Ryan, Holly"/>
              <xsd:enumeration value="Rust, Michael"/>
              <xsd:enumeration value="Sanders, Katherine"/>
              <xsd:enumeration value="Santucci, Anna"/>
              <xsd:enumeration value="Schwinn, Dani"/>
              <xsd:enumeration value="Strawser, Michael"/>
              <xsd:enumeration value="Strickland-Davis, Shantell"/>
              <xsd:enumeration value="Turner, Claudine"/>
              <xsd:enumeration value="Udermann, Brian"/>
              <xsd:enumeration value="Voigt, Lesley"/>
              <xsd:enumeration value="Waldeck, Jennifer"/>
              <xsd:enumeration value="Wallace, Juanita"/>
              <xsd:enumeration value="Wang, Bryan"/>
              <xsd:enumeration value="Wentworth, Rebecca"/>
              <xsd:enumeration value="Welby, Kathryn"/>
              <xsd:enumeration value="Willis, Kent"/>
              <xsd:enumeration value="Zambrano, Rebecca"/>
              <xsd:enumeration value="Zehnder, Caralyn"/>
            </xsd:restriction>
          </xsd:simpleType>
        </xsd:union>
      </xsd:simpleType>
    </xsd:element>
    <xsd:element name="Function_x002d_Audience" ma:index="4" ma:displayName="Audience" ma:description="Who was this document created for? Who will use it?" ma:format="Dropdown" ma:internalName="Function_x002d_Audience">
      <xsd:simpleType>
        <xsd:restriction base="dms:Choice">
          <xsd:enumeration value="Advertiser-Sponsor"/>
          <xsd:enumeration value="CreativeServices"/>
          <xsd:enumeration value="Customer"/>
          <xsd:enumeration value="CustomerService"/>
          <xsd:enumeration value="Editorial"/>
          <xsd:enumeration value="Marketing"/>
          <xsd:enumeration value="Presenter"/>
          <xsd:enumeration value="Production"/>
        </xsd:restriction>
      </xsd:simpleType>
    </xsd:element>
    <xsd:element name="Category" ma:index="5" ma:displayName="Category" ma:description="What kind of document is this?" ma:format="Dropdown" ma:internalName="Category">
      <xsd:simpleType>
        <xsd:restriction base="dms:Choice">
          <xsd:enumeration value="Advertisement"/>
          <xsd:enumeration value="Assessment"/>
          <xsd:enumeration value="Assignment"/>
          <xsd:enumeration value="Bio"/>
          <xsd:enumeration value="Brochure"/>
          <xsd:enumeration value="Budget"/>
          <xsd:enumeration value="Certificate"/>
          <xsd:enumeration value="ClosedCaptions"/>
          <xsd:enumeration value="ContentPlan"/>
          <xsd:enumeration value="Contract"/>
          <xsd:enumeration value="Copy"/>
          <xsd:enumeration value="Cover"/>
          <xsd:enumeration value="CreativeBrief"/>
          <xsd:enumeration value="Direct Mail"/>
          <xsd:enumeration value="Email"/>
          <xsd:enumeration value="Executive Summary"/>
          <xsd:enumeration value="Form"/>
          <xsd:enumeration value="Graphic-Image"/>
          <xsd:enumeration value="Header"/>
          <xsd:enumeration value="Invoice"/>
          <xsd:enumeration value="LandingPage"/>
          <xsd:enumeration value="Metadata"/>
          <xsd:enumeration value="NoteTakingGuide"/>
          <xsd:enumeration value="Photo"/>
          <xsd:enumeration value="Plan"/>
          <xsd:enumeration value="PowerPoint"/>
          <xsd:enumeration value="Proposal"/>
          <xsd:enumeration value="ReflectionQuestion"/>
          <xsd:enumeration value="Report"/>
          <xsd:enumeration value="Script"/>
          <xsd:enumeration value="Social Media"/>
          <xsd:enumeration value="Special Report"/>
          <xsd:enumeration value="Strategy"/>
          <xsd:enumeration value="Supplement"/>
          <xsd:enumeration value="Survey"/>
          <xsd:enumeration value="Template"/>
          <xsd:enumeration value="Transcript"/>
          <xsd:enumeration value="WelcomeLetter"/>
        </xsd:restriction>
      </xsd:simpleType>
    </xsd:element>
    <xsd:element name="Status" ma:index="6" ma:displayName="Status" ma:description="What stage of production is this document in?" ma:format="Dropdown" ma:internalName="Status">
      <xsd:simpleType>
        <xsd:restriction base="dms:Choice">
          <xsd:enumeration value="Template"/>
          <xsd:enumeration value="Original"/>
          <xsd:enumeration value="Draft"/>
          <xsd:enumeration value="Final"/>
          <xsd:enumeration value="Production"/>
          <xsd:enumeration value="Signed"/>
          <xsd:enumeration value="Archive"/>
        </xsd:restrict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hidden="true" ma:internalName="MediaServiceKeyPoints" ma:readOnly="true">
      <xsd:simpleType>
        <xsd:restriction base="dms:Note"/>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DateTaken" ma:index="23" nillable="true" ma:displayName="MediaServiceDateTaken" ma:hidden="true" ma:internalName="MediaServiceDateTaken" ma:readOnly="true">
      <xsd:simpleType>
        <xsd:restriction base="dms:Text"/>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fa58f741-0f4c-4f8b-95e0-7b666feabf1b" ma:termSetId="09814cd3-568e-fe90-9814-8d621ff8fb84" ma:anchorId="fba54fb3-c3e1-fe81-a776-ca4b69148c4d" ma:open="true" ma:isKeyword="false">
      <xsd:complexType>
        <xsd:sequence>
          <xsd:element ref="pc:Terms" minOccurs="0" maxOccurs="1"/>
        </xsd:sequence>
      </xsd:complexType>
    </xsd:element>
    <xsd:element name="LastModified" ma:index="27" nillable="true" ma:displayName="Last Modified" ma:format="DateTime" ma:internalName="LastModified">
      <xsd:simpleType>
        <xsd:restriction base="dms:DateTime"/>
      </xsd:simpleType>
    </xsd:element>
    <xsd:element name="MediaLengthInSeconds" ma:index="28" nillable="true" ma:displayName="MediaLengthInSeconds" ma:hidden="true" ma:internalName="MediaLengthInSeconds" ma:readOnly="true">
      <xsd:simpleType>
        <xsd:restriction base="dms:Unknow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Location" ma:index="30" nillable="true" ma:displayName="Location" ma:indexed="true" ma:internalName="MediaServiceLocation" ma:readOnly="true">
      <xsd:simpleType>
        <xsd:restriction base="dms:Text"/>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d93b732-98ae-487f-8c07-2c6a5fe8553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699d3c72-9904-4138-80cf-cc7fe97d3d34}" ma:internalName="TaxCatchAll" ma:showField="CatchAllData" ma:web="fd93b732-98ae-487f-8c07-2c6a5fe8553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8A7AF5B-4134-4C56-ADE4-AF4ED4609F93}">
  <ds:schemaRefs>
    <ds:schemaRef ds:uri="http://schemas.microsoft.com/sharepoint/v3/contenttype/forms"/>
  </ds:schemaRefs>
</ds:datastoreItem>
</file>

<file path=customXml/itemProps2.xml><?xml version="1.0" encoding="utf-8"?>
<ds:datastoreItem xmlns:ds="http://schemas.openxmlformats.org/officeDocument/2006/customXml" ds:itemID="{49BF925B-F0D4-4B13-9B2C-0647A413E12F}">
  <ds:schemaRefs>
    <ds:schemaRef ds:uri="http://purl.org/dc/elements/1.1/"/>
    <ds:schemaRef ds:uri="http://schemas.openxmlformats.org/package/2006/metadata/core-properties"/>
    <ds:schemaRef ds:uri="http://schemas.microsoft.com/office/infopath/2007/PartnerControls"/>
    <ds:schemaRef ds:uri="fd93b732-98ae-487f-8c07-2c6a5fe8553a"/>
    <ds:schemaRef ds:uri="6a6f6cf3-7a63-41e7-846e-e9858176755e"/>
    <ds:schemaRef ds:uri="http://schemas.microsoft.com/office/2006/documentManagement/types"/>
    <ds:schemaRef ds:uri="http://purl.org/dc/dcmitype/"/>
    <ds:schemaRef ds:uri="http://schemas.microsoft.com/office/2006/metadata/properties"/>
    <ds:schemaRef ds:uri="http://www.w3.org/XML/1998/namespace"/>
    <ds:schemaRef ds:uri="http://purl.org/dc/terms/"/>
  </ds:schemaRefs>
</ds:datastoreItem>
</file>

<file path=customXml/itemProps3.xml><?xml version="1.0" encoding="utf-8"?>
<ds:datastoreItem xmlns:ds="http://schemas.openxmlformats.org/officeDocument/2006/customXml" ds:itemID="{965041DB-BDB2-428C-9F4A-34D7CF29AE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a6f6cf3-7a63-41e7-846e-e9858176755e"/>
    <ds:schemaRef ds:uri="fd93b732-98ae-487f-8c07-2c6a5fe8553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1266</TotalTime>
  <Words>2563</Words>
  <Application>Microsoft Macintosh PowerPoint</Application>
  <PresentationFormat>On-screen Show (16:9)</PresentationFormat>
  <Paragraphs>180</Paragraphs>
  <Slides>20</Slides>
  <Notes>20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Apple Chancery</vt:lpstr>
      <vt:lpstr>Arial</vt:lpstr>
      <vt:lpstr>Calibri</vt:lpstr>
      <vt:lpstr>Constantia</vt:lpstr>
      <vt:lpstr>Rockwell</vt:lpstr>
      <vt:lpstr>Times New Roman</vt:lpstr>
      <vt:lpstr>Wingdings</vt:lpstr>
      <vt:lpstr>Office Theme</vt:lpstr>
      <vt:lpstr>How Can I Re-Envision Office Hours to Increase Participation and Engagement? </vt:lpstr>
      <vt:lpstr>Presenter</vt:lpstr>
      <vt:lpstr>What We Know</vt:lpstr>
      <vt:lpstr>Where We Meet With Students</vt:lpstr>
      <vt:lpstr>Why Do Students Attend Office Hours?</vt:lpstr>
      <vt:lpstr>What Students Think About Attending Office Hours</vt:lpstr>
      <vt:lpstr>Previous Strategies to Attract Students to Attend</vt:lpstr>
      <vt:lpstr>Rebranding Office Hours</vt:lpstr>
      <vt:lpstr>Focus Group Analysis</vt:lpstr>
      <vt:lpstr>Other Factors: Space</vt:lpstr>
      <vt:lpstr>Other Factors: Confidence Boost</vt:lpstr>
      <vt:lpstr>Other Factors: Change in Perception</vt:lpstr>
      <vt:lpstr>Other Factors: Creating Connections</vt:lpstr>
      <vt:lpstr>Other Factors: Guided Socialization</vt:lpstr>
      <vt:lpstr>Other Factors: Meeting Point</vt:lpstr>
      <vt:lpstr>Guided X Unguided Office Hours</vt:lpstr>
      <vt:lpstr>Solidifying Interactions </vt:lpstr>
      <vt:lpstr>Happy Hours: Best of All Worlds </vt:lpstr>
      <vt:lpstr>Creating a Successful Happy Hours</vt:lpstr>
      <vt:lpstr>https://www.surveymonkey.com/</vt:lpstr>
    </vt:vector>
  </TitlesOfParts>
  <Company>Magna Publications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Debra Lovelien</dc:creator>
  <cp:lastModifiedBy>Lisa Brinn</cp:lastModifiedBy>
  <cp:revision>57</cp:revision>
  <dcterms:created xsi:type="dcterms:W3CDTF">2014-06-19T13:35:00Z</dcterms:created>
  <dcterms:modified xsi:type="dcterms:W3CDTF">2024-06-07T20:42:00Z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0x010100874BF29782AFFD4BB1340899DB51144A</vt:lpwstr>
  </property>
  <property fmtid="{D5CDD505-2E9C-101B-9397-08002B2CF9AE}" pid="3" name="MediaServiceImageTags">
    <vt:lpwstr/>
  </property>
</Properties>
</file>